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210 네버랜드" panose="020B0600000101010101" charset="-127"/>
      <p:regular r:id="rId24"/>
    </p:embeddedFont>
    <p:embeddedFont>
      <p:font typeface="210 네버랜드 Bold" panose="020B0600000101010101" charset="-127"/>
      <p:regular r:id="rId25"/>
    </p:embeddedFont>
    <p:embeddedFont>
      <p:font typeface="210 네버랜드 Light" panose="020B0600000101010101" charset="-127"/>
      <p:regular r:id="rId26"/>
    </p:embeddedFont>
    <p:embeddedFont>
      <p:font typeface="Arita Dotum Bold" panose="020B0600000101010101" charset="-127"/>
      <p:regular r:id="rId27"/>
    </p:embeddedFont>
    <p:embeddedFont>
      <p:font typeface="Nunito" pitchFamily="2" charset="0"/>
      <p:regular r:id="rId28"/>
    </p:embeddedFont>
    <p:embeddedFont>
      <p:font typeface="Nunito Bold" charset="0"/>
      <p:regular r:id="rId29"/>
    </p:embeddedFont>
    <p:embeddedFont>
      <p:font typeface="Nunito Medium" panose="020B0600000101010101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78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66260" y="-2469633"/>
            <a:ext cx="16012640" cy="16012640"/>
          </a:xfrm>
          <a:custGeom>
            <a:avLst/>
            <a:gdLst/>
            <a:ahLst/>
            <a:cxnLst/>
            <a:rect l="l" t="t" r="r" b="b"/>
            <a:pathLst>
              <a:path w="16012640" h="16012640">
                <a:moveTo>
                  <a:pt x="0" y="0"/>
                </a:moveTo>
                <a:lnTo>
                  <a:pt x="16012640" y="0"/>
                </a:lnTo>
                <a:lnTo>
                  <a:pt x="16012640" y="16012640"/>
                </a:lnTo>
                <a:lnTo>
                  <a:pt x="0" y="16012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1356110" y="8811102"/>
            <a:ext cx="2725212" cy="538229"/>
          </a:xfrm>
          <a:custGeom>
            <a:avLst/>
            <a:gdLst/>
            <a:ahLst/>
            <a:cxnLst/>
            <a:rect l="l" t="t" r="r" b="b"/>
            <a:pathLst>
              <a:path w="2725212" h="538229">
                <a:moveTo>
                  <a:pt x="0" y="0"/>
                </a:moveTo>
                <a:lnTo>
                  <a:pt x="2725212" y="0"/>
                </a:lnTo>
                <a:lnTo>
                  <a:pt x="2725212" y="538230"/>
                </a:lnTo>
                <a:lnTo>
                  <a:pt x="0" y="5382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rot="481432">
            <a:off x="9849560" y="806750"/>
            <a:ext cx="6668620" cy="7868578"/>
          </a:xfrm>
          <a:custGeom>
            <a:avLst/>
            <a:gdLst/>
            <a:ahLst/>
            <a:cxnLst/>
            <a:rect l="l" t="t" r="r" b="b"/>
            <a:pathLst>
              <a:path w="6668620" h="7868578">
                <a:moveTo>
                  <a:pt x="0" y="0"/>
                </a:moveTo>
                <a:lnTo>
                  <a:pt x="6668619" y="0"/>
                </a:lnTo>
                <a:lnTo>
                  <a:pt x="6668619" y="7868578"/>
                </a:lnTo>
                <a:lnTo>
                  <a:pt x="0" y="78685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840278" y="2021118"/>
            <a:ext cx="8061710" cy="6244764"/>
            <a:chOff x="0" y="0"/>
            <a:chExt cx="10748947" cy="8326351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10748947" cy="5181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681"/>
                </a:lnSpc>
              </a:pPr>
              <a:r>
                <a:rPr lang="en-US" sz="6401">
                  <a:solidFill>
                    <a:srgbClr val="FFFFFF"/>
                  </a:solidFill>
                  <a:latin typeface="210 네버랜드 Light"/>
                  <a:ea typeface="210 네버랜드 Light"/>
                </a:rPr>
                <a:t>MiniOS환경에서</a:t>
              </a:r>
            </a:p>
            <a:p>
              <a:pPr algn="l">
                <a:lnSpc>
                  <a:spcPts val="7681"/>
                </a:lnSpc>
              </a:pPr>
              <a:r>
                <a:rPr lang="en-US" sz="6401">
                  <a:solidFill>
                    <a:srgbClr val="FFFFFF"/>
                  </a:solidFill>
                  <a:latin typeface="210 네버랜드 Light"/>
                </a:rPr>
                <a:t>Process Scheduler</a:t>
              </a:r>
            </a:p>
            <a:p>
              <a:pPr algn="l">
                <a:lnSpc>
                  <a:spcPts val="7681"/>
                </a:lnSpc>
              </a:pPr>
              <a:r>
                <a:rPr lang="en-US" sz="6401">
                  <a:solidFill>
                    <a:srgbClr val="FFFFFF"/>
                  </a:solidFill>
                  <a:ea typeface="210 네버랜드 Light"/>
                </a:rPr>
                <a:t>구현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526531"/>
              <a:ext cx="8491509" cy="27998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Nunito Bold"/>
                  <a:ea typeface="Nunito Bold"/>
                </a:rPr>
                <a:t>ANNOS-3 (3조)</a:t>
              </a:r>
            </a:p>
            <a:p>
              <a:pPr algn="l">
                <a:lnSpc>
                  <a:spcPts val="4200"/>
                </a:lnSpc>
              </a:pPr>
              <a:endParaRPr lang="en-US" sz="3000">
                <a:solidFill>
                  <a:srgbClr val="FFFFFF"/>
                </a:solidFill>
                <a:latin typeface="Nunito Bold"/>
                <a:ea typeface="Nunito Bold"/>
              </a:endParaRP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Arita Dotum Bold"/>
                  <a:ea typeface="Arita Dotum Bold"/>
                </a:rPr>
                <a:t>김인호, 류태원, 이호연, 최지예</a:t>
              </a:r>
            </a:p>
            <a:p>
              <a:pPr algn="l">
                <a:lnSpc>
                  <a:spcPts val="4200"/>
                </a:lnSpc>
              </a:pPr>
              <a:endParaRPr lang="en-US" sz="3000">
                <a:solidFill>
                  <a:srgbClr val="FFFFFF"/>
                </a:solidFill>
                <a:latin typeface="Arita Dotum Bold"/>
                <a:ea typeface="Arita Dotum Bold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54509" y="-4725578"/>
            <a:ext cx="16012640" cy="16012640"/>
          </a:xfrm>
          <a:custGeom>
            <a:avLst/>
            <a:gdLst/>
            <a:ahLst/>
            <a:cxnLst/>
            <a:rect l="l" t="t" r="r" b="b"/>
            <a:pathLst>
              <a:path w="16012640" h="16012640">
                <a:moveTo>
                  <a:pt x="0" y="0"/>
                </a:moveTo>
                <a:lnTo>
                  <a:pt x="16012640" y="0"/>
                </a:lnTo>
                <a:lnTo>
                  <a:pt x="16012640" y="16012640"/>
                </a:lnTo>
                <a:lnTo>
                  <a:pt x="0" y="16012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0" y="9191625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868208" y="7797983"/>
            <a:ext cx="4603347" cy="909161"/>
          </a:xfrm>
          <a:custGeom>
            <a:avLst/>
            <a:gdLst/>
            <a:ahLst/>
            <a:cxnLst/>
            <a:rect l="l" t="t" r="r" b="b"/>
            <a:pathLst>
              <a:path w="4603347" h="909161">
                <a:moveTo>
                  <a:pt x="0" y="0"/>
                </a:moveTo>
                <a:lnTo>
                  <a:pt x="4603348" y="0"/>
                </a:lnTo>
                <a:lnTo>
                  <a:pt x="4603348" y="909161"/>
                </a:lnTo>
                <a:lnTo>
                  <a:pt x="0" y="9091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2212267" y="2289705"/>
            <a:ext cx="4259289" cy="5707589"/>
          </a:xfrm>
          <a:custGeom>
            <a:avLst/>
            <a:gdLst/>
            <a:ahLst/>
            <a:cxnLst/>
            <a:rect l="l" t="t" r="r" b="b"/>
            <a:pathLst>
              <a:path w="4259289" h="5707589">
                <a:moveTo>
                  <a:pt x="0" y="0"/>
                </a:moveTo>
                <a:lnTo>
                  <a:pt x="4259289" y="0"/>
                </a:lnTo>
                <a:lnTo>
                  <a:pt x="4259289" y="5707590"/>
                </a:lnTo>
                <a:lnTo>
                  <a:pt x="0" y="57075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8142098" y="3803344"/>
            <a:ext cx="9547434" cy="2680311"/>
            <a:chOff x="0" y="0"/>
            <a:chExt cx="12729913" cy="3573748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0"/>
              <a:ext cx="12729913" cy="1876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439"/>
                </a:lnSpc>
              </a:pPr>
              <a:r>
                <a:rPr lang="en-US" sz="8799">
                  <a:solidFill>
                    <a:srgbClr val="FFFFFF"/>
                  </a:solidFill>
                  <a:latin typeface="210 네버랜드"/>
                  <a:ea typeface="210 네버랜드"/>
                </a:rPr>
                <a:t>3. Process 구현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537428"/>
              <a:ext cx="12729913" cy="675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4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5020" y="226633"/>
            <a:ext cx="773680" cy="772713"/>
          </a:xfrm>
          <a:custGeom>
            <a:avLst/>
            <a:gdLst/>
            <a:ahLst/>
            <a:cxnLst/>
            <a:rect l="l" t="t" r="r" b="b"/>
            <a:pathLst>
              <a:path w="773680" h="772713">
                <a:moveTo>
                  <a:pt x="0" y="0"/>
                </a:moveTo>
                <a:lnTo>
                  <a:pt x="773680" y="0"/>
                </a:lnTo>
                <a:lnTo>
                  <a:pt x="773680" y="772713"/>
                </a:lnTo>
                <a:lnTo>
                  <a:pt x="0" y="7727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9997878" y="6713378"/>
            <a:ext cx="6062098" cy="3404123"/>
          </a:xfrm>
          <a:custGeom>
            <a:avLst/>
            <a:gdLst/>
            <a:ahLst/>
            <a:cxnLst/>
            <a:rect l="l" t="t" r="r" b="b"/>
            <a:pathLst>
              <a:path w="6062098" h="3404123">
                <a:moveTo>
                  <a:pt x="0" y="0"/>
                </a:moveTo>
                <a:lnTo>
                  <a:pt x="6062098" y="0"/>
                </a:lnTo>
                <a:lnTo>
                  <a:pt x="6062098" y="3404123"/>
                </a:lnTo>
                <a:lnTo>
                  <a:pt x="0" y="34041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065" b="-2402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641860" y="3200709"/>
            <a:ext cx="7090377" cy="5475066"/>
          </a:xfrm>
          <a:custGeom>
            <a:avLst/>
            <a:gdLst/>
            <a:ahLst/>
            <a:cxnLst/>
            <a:rect l="l" t="t" r="r" b="b"/>
            <a:pathLst>
              <a:path w="7090377" h="5475066">
                <a:moveTo>
                  <a:pt x="0" y="0"/>
                </a:moveTo>
                <a:lnTo>
                  <a:pt x="7090377" y="0"/>
                </a:lnTo>
                <a:lnTo>
                  <a:pt x="7090377" y="5475066"/>
                </a:lnTo>
                <a:lnTo>
                  <a:pt x="0" y="54750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160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028700" y="5938242"/>
            <a:ext cx="6285164" cy="1851738"/>
            <a:chOff x="0" y="0"/>
            <a:chExt cx="2366519" cy="6972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66519" cy="697225"/>
            </a:xfrm>
            <a:custGeom>
              <a:avLst/>
              <a:gdLst/>
              <a:ahLst/>
              <a:cxnLst/>
              <a:rect l="l" t="t" r="r" b="b"/>
              <a:pathLst>
                <a:path w="2366519" h="697225">
                  <a:moveTo>
                    <a:pt x="30794" y="0"/>
                  </a:moveTo>
                  <a:lnTo>
                    <a:pt x="2335725" y="0"/>
                  </a:lnTo>
                  <a:cubicBezTo>
                    <a:pt x="2352732" y="0"/>
                    <a:pt x="2366519" y="13787"/>
                    <a:pt x="2366519" y="30794"/>
                  </a:cubicBezTo>
                  <a:lnTo>
                    <a:pt x="2366519" y="666431"/>
                  </a:lnTo>
                  <a:cubicBezTo>
                    <a:pt x="2366519" y="674598"/>
                    <a:pt x="2363275" y="682431"/>
                    <a:pt x="2357500" y="688206"/>
                  </a:cubicBezTo>
                  <a:cubicBezTo>
                    <a:pt x="2351725" y="693981"/>
                    <a:pt x="2343892" y="697225"/>
                    <a:pt x="2335725" y="697225"/>
                  </a:cubicBezTo>
                  <a:lnTo>
                    <a:pt x="30794" y="697225"/>
                  </a:lnTo>
                  <a:cubicBezTo>
                    <a:pt x="13787" y="697225"/>
                    <a:pt x="0" y="683438"/>
                    <a:pt x="0" y="666431"/>
                  </a:cubicBezTo>
                  <a:lnTo>
                    <a:pt x="0" y="30794"/>
                  </a:lnTo>
                  <a:cubicBezTo>
                    <a:pt x="0" y="13787"/>
                    <a:pt x="13787" y="0"/>
                    <a:pt x="3079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FF5757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366519" cy="754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7313864" y="7623790"/>
            <a:ext cx="3066058" cy="2245696"/>
          </a:xfrm>
          <a:prstGeom prst="line">
            <a:avLst/>
          </a:prstGeom>
          <a:ln w="95250" cap="flat">
            <a:solidFill>
              <a:srgbClr val="FF3131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11010706" y="8483764"/>
            <a:ext cx="2319063" cy="553218"/>
            <a:chOff x="0" y="0"/>
            <a:chExt cx="873184" cy="2083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3184" cy="208300"/>
            </a:xfrm>
            <a:custGeom>
              <a:avLst/>
              <a:gdLst/>
              <a:ahLst/>
              <a:cxnLst/>
              <a:rect l="l" t="t" r="r" b="b"/>
              <a:pathLst>
                <a:path w="873184" h="208300">
                  <a:moveTo>
                    <a:pt x="83460" y="0"/>
                  </a:moveTo>
                  <a:lnTo>
                    <a:pt x="789725" y="0"/>
                  </a:lnTo>
                  <a:cubicBezTo>
                    <a:pt x="835818" y="0"/>
                    <a:pt x="873184" y="37366"/>
                    <a:pt x="873184" y="83460"/>
                  </a:cubicBezTo>
                  <a:lnTo>
                    <a:pt x="873184" y="124840"/>
                  </a:lnTo>
                  <a:cubicBezTo>
                    <a:pt x="873184" y="170934"/>
                    <a:pt x="835818" y="208300"/>
                    <a:pt x="789725" y="208300"/>
                  </a:cubicBezTo>
                  <a:lnTo>
                    <a:pt x="83460" y="208300"/>
                  </a:lnTo>
                  <a:cubicBezTo>
                    <a:pt x="37366" y="208300"/>
                    <a:pt x="0" y="170934"/>
                    <a:pt x="0" y="124840"/>
                  </a:cubicBezTo>
                  <a:lnTo>
                    <a:pt x="0" y="83460"/>
                  </a:lnTo>
                  <a:cubicBezTo>
                    <a:pt x="0" y="37366"/>
                    <a:pt x="37366" y="0"/>
                    <a:pt x="8346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FF5757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73184" cy="26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379922" y="9710468"/>
            <a:ext cx="2319063" cy="318036"/>
            <a:chOff x="0" y="0"/>
            <a:chExt cx="873184" cy="11974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3184" cy="119748"/>
            </a:xfrm>
            <a:custGeom>
              <a:avLst/>
              <a:gdLst/>
              <a:ahLst/>
              <a:cxnLst/>
              <a:rect l="l" t="t" r="r" b="b"/>
              <a:pathLst>
                <a:path w="873184" h="119748">
                  <a:moveTo>
                    <a:pt x="59874" y="0"/>
                  </a:moveTo>
                  <a:lnTo>
                    <a:pt x="813310" y="0"/>
                  </a:lnTo>
                  <a:cubicBezTo>
                    <a:pt x="829190" y="0"/>
                    <a:pt x="844419" y="6308"/>
                    <a:pt x="855647" y="17537"/>
                  </a:cubicBezTo>
                  <a:cubicBezTo>
                    <a:pt x="866876" y="28765"/>
                    <a:pt x="873184" y="43995"/>
                    <a:pt x="873184" y="59874"/>
                  </a:cubicBezTo>
                  <a:lnTo>
                    <a:pt x="873184" y="59874"/>
                  </a:lnTo>
                  <a:cubicBezTo>
                    <a:pt x="873184" y="92942"/>
                    <a:pt x="846378" y="119748"/>
                    <a:pt x="813310" y="119748"/>
                  </a:cubicBezTo>
                  <a:lnTo>
                    <a:pt x="59874" y="119748"/>
                  </a:lnTo>
                  <a:cubicBezTo>
                    <a:pt x="43995" y="119748"/>
                    <a:pt x="28765" y="113440"/>
                    <a:pt x="17537" y="102212"/>
                  </a:cubicBezTo>
                  <a:cubicBezTo>
                    <a:pt x="6308" y="90983"/>
                    <a:pt x="0" y="75754"/>
                    <a:pt x="0" y="59874"/>
                  </a:cubicBezTo>
                  <a:lnTo>
                    <a:pt x="0" y="59874"/>
                  </a:lnTo>
                  <a:cubicBezTo>
                    <a:pt x="0" y="43995"/>
                    <a:pt x="6308" y="28765"/>
                    <a:pt x="17537" y="17537"/>
                  </a:cubicBezTo>
                  <a:cubicBezTo>
                    <a:pt x="28765" y="6308"/>
                    <a:pt x="43995" y="0"/>
                    <a:pt x="598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FF5757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73184" cy="1768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3511636"/>
            <a:ext cx="6285164" cy="2426606"/>
            <a:chOff x="0" y="0"/>
            <a:chExt cx="2366519" cy="913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366519" cy="913677"/>
            </a:xfrm>
            <a:custGeom>
              <a:avLst/>
              <a:gdLst/>
              <a:ahLst/>
              <a:cxnLst/>
              <a:rect l="l" t="t" r="r" b="b"/>
              <a:pathLst>
                <a:path w="2366519" h="913677">
                  <a:moveTo>
                    <a:pt x="30794" y="0"/>
                  </a:moveTo>
                  <a:lnTo>
                    <a:pt x="2335725" y="0"/>
                  </a:lnTo>
                  <a:cubicBezTo>
                    <a:pt x="2352732" y="0"/>
                    <a:pt x="2366519" y="13787"/>
                    <a:pt x="2366519" y="30794"/>
                  </a:cubicBezTo>
                  <a:lnTo>
                    <a:pt x="2366519" y="882883"/>
                  </a:lnTo>
                  <a:cubicBezTo>
                    <a:pt x="2366519" y="899890"/>
                    <a:pt x="2352732" y="913677"/>
                    <a:pt x="2335725" y="913677"/>
                  </a:cubicBezTo>
                  <a:lnTo>
                    <a:pt x="30794" y="913677"/>
                  </a:lnTo>
                  <a:cubicBezTo>
                    <a:pt x="13787" y="913677"/>
                    <a:pt x="0" y="899890"/>
                    <a:pt x="0" y="882883"/>
                  </a:cubicBezTo>
                  <a:lnTo>
                    <a:pt x="0" y="30794"/>
                  </a:lnTo>
                  <a:cubicBezTo>
                    <a:pt x="0" y="13787"/>
                    <a:pt x="13787" y="0"/>
                    <a:pt x="3079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5284FF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2366519" cy="970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0009868" y="613018"/>
            <a:ext cx="5378234" cy="5670988"/>
          </a:xfrm>
          <a:custGeom>
            <a:avLst/>
            <a:gdLst/>
            <a:ahLst/>
            <a:cxnLst/>
            <a:rect l="l" t="t" r="r" b="b"/>
            <a:pathLst>
              <a:path w="5378234" h="5670988">
                <a:moveTo>
                  <a:pt x="0" y="0"/>
                </a:moveTo>
                <a:lnTo>
                  <a:pt x="5378234" y="0"/>
                </a:lnTo>
                <a:lnTo>
                  <a:pt x="5378234" y="5670988"/>
                </a:lnTo>
                <a:lnTo>
                  <a:pt x="0" y="56709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32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267128" y="357673"/>
            <a:ext cx="761572" cy="47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</a:pPr>
            <a:r>
              <a:rPr lang="en-US" sz="2874">
                <a:solidFill>
                  <a:srgbClr val="000000"/>
                </a:solidFill>
                <a:latin typeface="210 네버랜드 Bold"/>
              </a:rPr>
              <a:t>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5488" y="325512"/>
            <a:ext cx="5064170" cy="504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210 네버랜드 Light"/>
                <a:ea typeface="210 네버랜드 Light"/>
              </a:rPr>
              <a:t>Process 구현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85761" y="962025"/>
            <a:ext cx="6128104" cy="919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79"/>
              </a:lnSpc>
            </a:pPr>
            <a:r>
              <a:rPr lang="en-US" sz="5599">
                <a:solidFill>
                  <a:srgbClr val="FFFFFF"/>
                </a:solidFill>
                <a:latin typeface="210 네버랜드 Light"/>
              </a:rPr>
              <a:t>[task_struct]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47914" y="2693344"/>
            <a:ext cx="1889601" cy="507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Arita Dotum Bold"/>
              </a:rPr>
              <a:t>proc.h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997878" y="6206013"/>
            <a:ext cx="1889601" cy="507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Arita Dotum Bold"/>
              </a:rPr>
              <a:t>proc.c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589068" y="7177393"/>
            <a:ext cx="2554452" cy="446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5"/>
              </a:lnSpc>
              <a:spcBef>
                <a:spcPct val="0"/>
              </a:spcBef>
            </a:pPr>
            <a:r>
              <a:rPr lang="en-US" sz="2675">
                <a:solidFill>
                  <a:srgbClr val="FF3131"/>
                </a:solidFill>
                <a:latin typeface="Nunito Bold"/>
                <a:ea typeface="Nunito Bold"/>
              </a:rPr>
              <a:t>spent, wait 시간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464303" y="3662863"/>
            <a:ext cx="2679216" cy="446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5"/>
              </a:lnSpc>
              <a:spcBef>
                <a:spcPct val="0"/>
              </a:spcBef>
            </a:pPr>
            <a:r>
              <a:rPr lang="en-US" sz="2675">
                <a:solidFill>
                  <a:srgbClr val="5284FF"/>
                </a:solidFill>
                <a:latin typeface="Nunito Bold"/>
                <a:ea typeface="Nunito Bold"/>
              </a:rPr>
              <a:t>Process 기본 정보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997878" y="86117"/>
            <a:ext cx="1889601" cy="507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Arita Dotum Bold"/>
              </a:rPr>
              <a:t>proc.c</a:t>
            </a:r>
          </a:p>
        </p:txBody>
      </p:sp>
      <p:sp>
        <p:nvSpPr>
          <p:cNvPr id="27" name="AutoShape 27"/>
          <p:cNvSpPr/>
          <p:nvPr/>
        </p:nvSpPr>
        <p:spPr>
          <a:xfrm flipV="1">
            <a:off x="7342006" y="4321895"/>
            <a:ext cx="3037917" cy="441465"/>
          </a:xfrm>
          <a:prstGeom prst="line">
            <a:avLst/>
          </a:prstGeom>
          <a:ln w="95250" cap="flat">
            <a:solidFill>
              <a:srgbClr val="5284FF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8" name="Group 28"/>
          <p:cNvGrpSpPr/>
          <p:nvPr/>
        </p:nvGrpSpPr>
        <p:grpSpPr>
          <a:xfrm>
            <a:off x="10256396" y="2760019"/>
            <a:ext cx="3604944" cy="2836394"/>
            <a:chOff x="0" y="0"/>
            <a:chExt cx="1357350" cy="106797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357350" cy="1067972"/>
            </a:xfrm>
            <a:custGeom>
              <a:avLst/>
              <a:gdLst/>
              <a:ahLst/>
              <a:cxnLst/>
              <a:rect l="l" t="t" r="r" b="b"/>
              <a:pathLst>
                <a:path w="1357350" h="1067972">
                  <a:moveTo>
                    <a:pt x="53690" y="0"/>
                  </a:moveTo>
                  <a:lnTo>
                    <a:pt x="1303661" y="0"/>
                  </a:lnTo>
                  <a:cubicBezTo>
                    <a:pt x="1317900" y="0"/>
                    <a:pt x="1331556" y="5657"/>
                    <a:pt x="1341625" y="15725"/>
                  </a:cubicBezTo>
                  <a:cubicBezTo>
                    <a:pt x="1351694" y="25794"/>
                    <a:pt x="1357350" y="39450"/>
                    <a:pt x="1357350" y="53690"/>
                  </a:cubicBezTo>
                  <a:lnTo>
                    <a:pt x="1357350" y="1014283"/>
                  </a:lnTo>
                  <a:cubicBezTo>
                    <a:pt x="1357350" y="1028522"/>
                    <a:pt x="1351694" y="1042178"/>
                    <a:pt x="1341625" y="1052247"/>
                  </a:cubicBezTo>
                  <a:cubicBezTo>
                    <a:pt x="1331556" y="1062316"/>
                    <a:pt x="1317900" y="1067972"/>
                    <a:pt x="1303661" y="1067972"/>
                  </a:cubicBezTo>
                  <a:lnTo>
                    <a:pt x="53690" y="1067972"/>
                  </a:lnTo>
                  <a:cubicBezTo>
                    <a:pt x="39450" y="1067972"/>
                    <a:pt x="25794" y="1062316"/>
                    <a:pt x="15725" y="1052247"/>
                  </a:cubicBezTo>
                  <a:cubicBezTo>
                    <a:pt x="5657" y="1042178"/>
                    <a:pt x="0" y="1028522"/>
                    <a:pt x="0" y="1014283"/>
                  </a:cubicBezTo>
                  <a:lnTo>
                    <a:pt x="0" y="53690"/>
                  </a:lnTo>
                  <a:cubicBezTo>
                    <a:pt x="0" y="39450"/>
                    <a:pt x="5657" y="25794"/>
                    <a:pt x="15725" y="15725"/>
                  </a:cubicBezTo>
                  <a:cubicBezTo>
                    <a:pt x="25794" y="5657"/>
                    <a:pt x="39450" y="0"/>
                    <a:pt x="536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5284FF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1357350" cy="1125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5020" y="226633"/>
            <a:ext cx="773680" cy="772713"/>
          </a:xfrm>
          <a:custGeom>
            <a:avLst/>
            <a:gdLst/>
            <a:ahLst/>
            <a:cxnLst/>
            <a:rect l="l" t="t" r="r" b="b"/>
            <a:pathLst>
              <a:path w="773680" h="772713">
                <a:moveTo>
                  <a:pt x="0" y="0"/>
                </a:moveTo>
                <a:lnTo>
                  <a:pt x="773680" y="0"/>
                </a:lnTo>
                <a:lnTo>
                  <a:pt x="773680" y="772713"/>
                </a:lnTo>
                <a:lnTo>
                  <a:pt x="0" y="7727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4617302" y="5985534"/>
            <a:ext cx="1009015" cy="981855"/>
            <a:chOff x="0" y="0"/>
            <a:chExt cx="319151" cy="3105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9151" cy="310560"/>
            </a:xfrm>
            <a:custGeom>
              <a:avLst/>
              <a:gdLst/>
              <a:ahLst/>
              <a:cxnLst/>
              <a:rect l="l" t="t" r="r" b="b"/>
              <a:pathLst>
                <a:path w="319151" h="310560">
                  <a:moveTo>
                    <a:pt x="155280" y="0"/>
                  </a:moveTo>
                  <a:lnTo>
                    <a:pt x="163871" y="0"/>
                  </a:lnTo>
                  <a:cubicBezTo>
                    <a:pt x="249630" y="0"/>
                    <a:pt x="319151" y="69521"/>
                    <a:pt x="319151" y="155280"/>
                  </a:cubicBezTo>
                  <a:lnTo>
                    <a:pt x="319151" y="155280"/>
                  </a:lnTo>
                  <a:cubicBezTo>
                    <a:pt x="319151" y="241039"/>
                    <a:pt x="249630" y="310560"/>
                    <a:pt x="163871" y="310560"/>
                  </a:cubicBezTo>
                  <a:lnTo>
                    <a:pt x="155280" y="310560"/>
                  </a:lnTo>
                  <a:cubicBezTo>
                    <a:pt x="69521" y="310560"/>
                    <a:pt x="0" y="241039"/>
                    <a:pt x="0" y="155280"/>
                  </a:cubicBezTo>
                  <a:lnTo>
                    <a:pt x="0" y="155280"/>
                  </a:lnTo>
                  <a:cubicBezTo>
                    <a:pt x="0" y="69521"/>
                    <a:pt x="69521" y="0"/>
                    <a:pt x="155280" y="0"/>
                  </a:cubicBezTo>
                  <a:close/>
                </a:path>
              </a:pathLst>
            </a:custGeom>
            <a:solidFill>
              <a:srgbClr val="E6E6E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19151" cy="3581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756080" y="6272809"/>
            <a:ext cx="656870" cy="472813"/>
            <a:chOff x="0" y="0"/>
            <a:chExt cx="807327" cy="58111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07327" cy="581111"/>
            </a:xfrm>
            <a:custGeom>
              <a:avLst/>
              <a:gdLst/>
              <a:ahLst/>
              <a:cxnLst/>
              <a:rect l="l" t="t" r="r" b="b"/>
              <a:pathLst>
                <a:path w="807327" h="581111">
                  <a:moveTo>
                    <a:pt x="807327" y="290555"/>
                  </a:moveTo>
                  <a:lnTo>
                    <a:pt x="400927" y="0"/>
                  </a:lnTo>
                  <a:lnTo>
                    <a:pt x="400927" y="203200"/>
                  </a:lnTo>
                  <a:lnTo>
                    <a:pt x="0" y="203200"/>
                  </a:lnTo>
                  <a:lnTo>
                    <a:pt x="0" y="377911"/>
                  </a:lnTo>
                  <a:lnTo>
                    <a:pt x="400927" y="377911"/>
                  </a:lnTo>
                  <a:lnTo>
                    <a:pt x="400927" y="581111"/>
                  </a:lnTo>
                  <a:lnTo>
                    <a:pt x="807327" y="290555"/>
                  </a:lnTo>
                  <a:close/>
                </a:path>
              </a:pathLst>
            </a:custGeom>
            <a:solidFill>
              <a:srgbClr val="5284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55575"/>
              <a:ext cx="705727" cy="222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003053" y="6235405"/>
            <a:ext cx="1837115" cy="516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05"/>
              </a:lnSpc>
            </a:pPr>
            <a:r>
              <a:rPr lang="en-US" sz="3080">
                <a:solidFill>
                  <a:srgbClr val="FFFFFF"/>
                </a:solidFill>
                <a:latin typeface="210 네버랜드 Light"/>
              </a:rPr>
              <a:t>RQ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28434" y="7900816"/>
            <a:ext cx="3688694" cy="516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05"/>
              </a:lnSpc>
            </a:pPr>
            <a:r>
              <a:rPr lang="en-US" sz="3080">
                <a:solidFill>
                  <a:srgbClr val="FFFFFF"/>
                </a:solidFill>
                <a:latin typeface="210 네버랜드 Light"/>
              </a:rPr>
              <a:t>RQ_DONE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5830669" y="6277172"/>
            <a:ext cx="656870" cy="472813"/>
            <a:chOff x="0" y="0"/>
            <a:chExt cx="807327" cy="58111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07327" cy="581111"/>
            </a:xfrm>
            <a:custGeom>
              <a:avLst/>
              <a:gdLst/>
              <a:ahLst/>
              <a:cxnLst/>
              <a:rect l="l" t="t" r="r" b="b"/>
              <a:pathLst>
                <a:path w="807327" h="581111">
                  <a:moveTo>
                    <a:pt x="807327" y="290555"/>
                  </a:moveTo>
                  <a:lnTo>
                    <a:pt x="400927" y="0"/>
                  </a:lnTo>
                  <a:lnTo>
                    <a:pt x="400927" y="203200"/>
                  </a:lnTo>
                  <a:lnTo>
                    <a:pt x="0" y="203200"/>
                  </a:lnTo>
                  <a:lnTo>
                    <a:pt x="0" y="377911"/>
                  </a:lnTo>
                  <a:lnTo>
                    <a:pt x="400927" y="377911"/>
                  </a:lnTo>
                  <a:lnTo>
                    <a:pt x="400927" y="581111"/>
                  </a:lnTo>
                  <a:lnTo>
                    <a:pt x="807327" y="290555"/>
                  </a:lnTo>
                  <a:close/>
                </a:path>
              </a:pathLst>
            </a:custGeom>
            <a:solidFill>
              <a:srgbClr val="5284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55575"/>
              <a:ext cx="705727" cy="222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715283" y="7693920"/>
            <a:ext cx="2226371" cy="981855"/>
            <a:chOff x="0" y="0"/>
            <a:chExt cx="704200" cy="31056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04200" cy="310560"/>
            </a:xfrm>
            <a:custGeom>
              <a:avLst/>
              <a:gdLst/>
              <a:ahLst/>
              <a:cxnLst/>
              <a:rect l="l" t="t" r="r" b="b"/>
              <a:pathLst>
                <a:path w="704200" h="310560">
                  <a:moveTo>
                    <a:pt x="86934" y="0"/>
                  </a:moveTo>
                  <a:lnTo>
                    <a:pt x="617266" y="0"/>
                  </a:lnTo>
                  <a:cubicBezTo>
                    <a:pt x="665278" y="0"/>
                    <a:pt x="704200" y="38922"/>
                    <a:pt x="704200" y="86934"/>
                  </a:cubicBezTo>
                  <a:lnTo>
                    <a:pt x="704200" y="223626"/>
                  </a:lnTo>
                  <a:cubicBezTo>
                    <a:pt x="704200" y="271639"/>
                    <a:pt x="665278" y="310560"/>
                    <a:pt x="617266" y="310560"/>
                  </a:cubicBezTo>
                  <a:lnTo>
                    <a:pt x="86934" y="310560"/>
                  </a:lnTo>
                  <a:cubicBezTo>
                    <a:pt x="38922" y="310560"/>
                    <a:pt x="0" y="271639"/>
                    <a:pt x="0" y="223626"/>
                  </a:cubicBezTo>
                  <a:lnTo>
                    <a:pt x="0" y="86934"/>
                  </a:lnTo>
                  <a:cubicBezTo>
                    <a:pt x="0" y="38922"/>
                    <a:pt x="38922" y="0"/>
                    <a:pt x="86934" y="0"/>
                  </a:cubicBezTo>
                  <a:close/>
                </a:path>
              </a:pathLst>
            </a:custGeom>
            <a:solidFill>
              <a:srgbClr val="E6E6E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704200" cy="3581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914058" y="7732533"/>
            <a:ext cx="898046" cy="900267"/>
            <a:chOff x="0" y="0"/>
            <a:chExt cx="313147" cy="31392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13147" cy="313922"/>
            </a:xfrm>
            <a:custGeom>
              <a:avLst/>
              <a:gdLst/>
              <a:ahLst/>
              <a:cxnLst/>
              <a:rect l="l" t="t" r="r" b="b"/>
              <a:pathLst>
                <a:path w="313147" h="313922">
                  <a:moveTo>
                    <a:pt x="156573" y="0"/>
                  </a:moveTo>
                  <a:lnTo>
                    <a:pt x="156573" y="0"/>
                  </a:lnTo>
                  <a:cubicBezTo>
                    <a:pt x="243047" y="0"/>
                    <a:pt x="313147" y="70100"/>
                    <a:pt x="313147" y="156573"/>
                  </a:cubicBezTo>
                  <a:lnTo>
                    <a:pt x="313147" y="157348"/>
                  </a:lnTo>
                  <a:cubicBezTo>
                    <a:pt x="313147" y="243821"/>
                    <a:pt x="243047" y="313922"/>
                    <a:pt x="156573" y="313922"/>
                  </a:cubicBezTo>
                  <a:lnTo>
                    <a:pt x="156573" y="313922"/>
                  </a:lnTo>
                  <a:cubicBezTo>
                    <a:pt x="70100" y="313922"/>
                    <a:pt x="0" y="243821"/>
                    <a:pt x="0" y="157348"/>
                  </a:cubicBezTo>
                  <a:lnTo>
                    <a:pt x="0" y="156573"/>
                  </a:lnTo>
                  <a:cubicBezTo>
                    <a:pt x="0" y="70100"/>
                    <a:pt x="70100" y="0"/>
                    <a:pt x="156573" y="0"/>
                  </a:cubicBezTo>
                  <a:close/>
                </a:path>
              </a:pathLst>
            </a:custGeom>
            <a:solidFill>
              <a:srgbClr val="FFBD59"/>
            </a:solidFill>
            <a:ln w="76200" cap="rnd">
              <a:solidFill>
                <a:srgbClr val="FFBD59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313147" cy="371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Nunito Bold"/>
                </a:rPr>
                <a:t>P4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951302" y="7732533"/>
            <a:ext cx="898046" cy="900267"/>
            <a:chOff x="0" y="0"/>
            <a:chExt cx="313147" cy="31392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13147" cy="313922"/>
            </a:xfrm>
            <a:custGeom>
              <a:avLst/>
              <a:gdLst/>
              <a:ahLst/>
              <a:cxnLst/>
              <a:rect l="l" t="t" r="r" b="b"/>
              <a:pathLst>
                <a:path w="313147" h="313922">
                  <a:moveTo>
                    <a:pt x="156573" y="0"/>
                  </a:moveTo>
                  <a:lnTo>
                    <a:pt x="156573" y="0"/>
                  </a:lnTo>
                  <a:cubicBezTo>
                    <a:pt x="243047" y="0"/>
                    <a:pt x="313147" y="70100"/>
                    <a:pt x="313147" y="156573"/>
                  </a:cubicBezTo>
                  <a:lnTo>
                    <a:pt x="313147" y="157348"/>
                  </a:lnTo>
                  <a:cubicBezTo>
                    <a:pt x="313147" y="243821"/>
                    <a:pt x="243047" y="313922"/>
                    <a:pt x="156573" y="313922"/>
                  </a:cubicBezTo>
                  <a:lnTo>
                    <a:pt x="156573" y="313922"/>
                  </a:lnTo>
                  <a:cubicBezTo>
                    <a:pt x="70100" y="313922"/>
                    <a:pt x="0" y="243821"/>
                    <a:pt x="0" y="157348"/>
                  </a:cubicBezTo>
                  <a:lnTo>
                    <a:pt x="0" y="156573"/>
                  </a:lnTo>
                  <a:cubicBezTo>
                    <a:pt x="0" y="70100"/>
                    <a:pt x="70100" y="0"/>
                    <a:pt x="156573" y="0"/>
                  </a:cubicBezTo>
                  <a:close/>
                </a:path>
              </a:pathLst>
            </a:custGeom>
            <a:solidFill>
              <a:srgbClr val="8C52FF"/>
            </a:solidFill>
            <a:ln w="76200" cap="rnd">
              <a:solidFill>
                <a:srgbClr val="8C52FF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313147" cy="371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>
                  <a:solidFill>
                    <a:srgbClr val="FFFFFF"/>
                  </a:solidFill>
                  <a:latin typeface="Nunito Bold"/>
                </a:rPr>
                <a:t>P5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655209" y="6026328"/>
            <a:ext cx="3018206" cy="981855"/>
            <a:chOff x="0" y="0"/>
            <a:chExt cx="902528" cy="31056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902528" cy="310560"/>
            </a:xfrm>
            <a:custGeom>
              <a:avLst/>
              <a:gdLst/>
              <a:ahLst/>
              <a:cxnLst/>
              <a:rect l="l" t="t" r="r" b="b"/>
              <a:pathLst>
                <a:path w="902528" h="310560">
                  <a:moveTo>
                    <a:pt x="67831" y="0"/>
                  </a:moveTo>
                  <a:lnTo>
                    <a:pt x="834697" y="0"/>
                  </a:lnTo>
                  <a:cubicBezTo>
                    <a:pt x="852687" y="0"/>
                    <a:pt x="869940" y="7146"/>
                    <a:pt x="882660" y="19867"/>
                  </a:cubicBezTo>
                  <a:cubicBezTo>
                    <a:pt x="895381" y="32588"/>
                    <a:pt x="902528" y="49841"/>
                    <a:pt x="902528" y="67831"/>
                  </a:cubicBezTo>
                  <a:lnTo>
                    <a:pt x="902528" y="242730"/>
                  </a:lnTo>
                  <a:cubicBezTo>
                    <a:pt x="902528" y="280191"/>
                    <a:pt x="872159" y="310560"/>
                    <a:pt x="834697" y="310560"/>
                  </a:cubicBezTo>
                  <a:lnTo>
                    <a:pt x="67831" y="310560"/>
                  </a:lnTo>
                  <a:cubicBezTo>
                    <a:pt x="49841" y="310560"/>
                    <a:pt x="32588" y="303414"/>
                    <a:pt x="19867" y="290693"/>
                  </a:cubicBezTo>
                  <a:cubicBezTo>
                    <a:pt x="7146" y="277972"/>
                    <a:pt x="0" y="260719"/>
                    <a:pt x="0" y="242730"/>
                  </a:cubicBezTo>
                  <a:lnTo>
                    <a:pt x="0" y="67831"/>
                  </a:lnTo>
                  <a:cubicBezTo>
                    <a:pt x="0" y="49841"/>
                    <a:pt x="7146" y="32588"/>
                    <a:pt x="19867" y="19867"/>
                  </a:cubicBezTo>
                  <a:cubicBezTo>
                    <a:pt x="32588" y="7146"/>
                    <a:pt x="49841" y="0"/>
                    <a:pt x="67831" y="0"/>
                  </a:cubicBezTo>
                  <a:close/>
                </a:path>
              </a:pathLst>
            </a:custGeom>
            <a:solidFill>
              <a:srgbClr val="E6E6E6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902528" cy="3581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720639" y="6063445"/>
            <a:ext cx="898046" cy="900267"/>
            <a:chOff x="0" y="0"/>
            <a:chExt cx="313147" cy="31392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13147" cy="313922"/>
            </a:xfrm>
            <a:custGeom>
              <a:avLst/>
              <a:gdLst/>
              <a:ahLst/>
              <a:cxnLst/>
              <a:rect l="l" t="t" r="r" b="b"/>
              <a:pathLst>
                <a:path w="313147" h="313922">
                  <a:moveTo>
                    <a:pt x="156573" y="0"/>
                  </a:moveTo>
                  <a:lnTo>
                    <a:pt x="156573" y="0"/>
                  </a:lnTo>
                  <a:cubicBezTo>
                    <a:pt x="243047" y="0"/>
                    <a:pt x="313147" y="70100"/>
                    <a:pt x="313147" y="156573"/>
                  </a:cubicBezTo>
                  <a:lnTo>
                    <a:pt x="313147" y="157348"/>
                  </a:lnTo>
                  <a:cubicBezTo>
                    <a:pt x="313147" y="243821"/>
                    <a:pt x="243047" y="313922"/>
                    <a:pt x="156573" y="313922"/>
                  </a:cubicBezTo>
                  <a:lnTo>
                    <a:pt x="156573" y="313922"/>
                  </a:lnTo>
                  <a:cubicBezTo>
                    <a:pt x="70100" y="313922"/>
                    <a:pt x="0" y="243821"/>
                    <a:pt x="0" y="157348"/>
                  </a:cubicBezTo>
                  <a:lnTo>
                    <a:pt x="0" y="156573"/>
                  </a:lnTo>
                  <a:cubicBezTo>
                    <a:pt x="0" y="70100"/>
                    <a:pt x="70100" y="0"/>
                    <a:pt x="156573" y="0"/>
                  </a:cubicBezTo>
                  <a:close/>
                </a:path>
              </a:pathLst>
            </a:custGeom>
            <a:solidFill>
              <a:srgbClr val="FF5757"/>
            </a:solidFill>
            <a:ln w="76200" cap="rnd">
              <a:solidFill>
                <a:srgbClr val="FF5757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313147" cy="371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Nunito Bold"/>
                </a:rPr>
                <a:t>P1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734192" y="6075216"/>
            <a:ext cx="898046" cy="900267"/>
            <a:chOff x="0" y="0"/>
            <a:chExt cx="313147" cy="31392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13147" cy="313922"/>
            </a:xfrm>
            <a:custGeom>
              <a:avLst/>
              <a:gdLst/>
              <a:ahLst/>
              <a:cxnLst/>
              <a:rect l="l" t="t" r="r" b="b"/>
              <a:pathLst>
                <a:path w="313147" h="313922">
                  <a:moveTo>
                    <a:pt x="156573" y="0"/>
                  </a:moveTo>
                  <a:lnTo>
                    <a:pt x="156573" y="0"/>
                  </a:lnTo>
                  <a:cubicBezTo>
                    <a:pt x="243047" y="0"/>
                    <a:pt x="313147" y="70100"/>
                    <a:pt x="313147" y="156573"/>
                  </a:cubicBezTo>
                  <a:lnTo>
                    <a:pt x="313147" y="157348"/>
                  </a:lnTo>
                  <a:cubicBezTo>
                    <a:pt x="313147" y="243821"/>
                    <a:pt x="243047" y="313922"/>
                    <a:pt x="156573" y="313922"/>
                  </a:cubicBezTo>
                  <a:lnTo>
                    <a:pt x="156573" y="313922"/>
                  </a:lnTo>
                  <a:cubicBezTo>
                    <a:pt x="70100" y="313922"/>
                    <a:pt x="0" y="243821"/>
                    <a:pt x="0" y="157348"/>
                  </a:cubicBezTo>
                  <a:lnTo>
                    <a:pt x="0" y="156573"/>
                  </a:lnTo>
                  <a:cubicBezTo>
                    <a:pt x="0" y="70100"/>
                    <a:pt x="70100" y="0"/>
                    <a:pt x="156573" y="0"/>
                  </a:cubicBezTo>
                  <a:close/>
                </a:path>
              </a:pathLst>
            </a:custGeom>
            <a:solidFill>
              <a:srgbClr val="0CC0DF"/>
            </a:solidFill>
            <a:ln w="76200" cap="rnd">
              <a:solidFill>
                <a:srgbClr val="0CC0DF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57150"/>
              <a:ext cx="313147" cy="371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Nunito Bold"/>
                </a:rPr>
                <a:t>P2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2713358" y="6063445"/>
            <a:ext cx="898046" cy="900267"/>
            <a:chOff x="0" y="0"/>
            <a:chExt cx="313147" cy="31392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13147" cy="313922"/>
            </a:xfrm>
            <a:custGeom>
              <a:avLst/>
              <a:gdLst/>
              <a:ahLst/>
              <a:cxnLst/>
              <a:rect l="l" t="t" r="r" b="b"/>
              <a:pathLst>
                <a:path w="313147" h="313922">
                  <a:moveTo>
                    <a:pt x="156573" y="0"/>
                  </a:moveTo>
                  <a:lnTo>
                    <a:pt x="156573" y="0"/>
                  </a:lnTo>
                  <a:cubicBezTo>
                    <a:pt x="243047" y="0"/>
                    <a:pt x="313147" y="70100"/>
                    <a:pt x="313147" y="156573"/>
                  </a:cubicBezTo>
                  <a:lnTo>
                    <a:pt x="313147" y="157348"/>
                  </a:lnTo>
                  <a:cubicBezTo>
                    <a:pt x="313147" y="243821"/>
                    <a:pt x="243047" y="313922"/>
                    <a:pt x="156573" y="313922"/>
                  </a:cubicBezTo>
                  <a:lnTo>
                    <a:pt x="156573" y="313922"/>
                  </a:lnTo>
                  <a:cubicBezTo>
                    <a:pt x="70100" y="313922"/>
                    <a:pt x="0" y="243821"/>
                    <a:pt x="0" y="157348"/>
                  </a:cubicBezTo>
                  <a:lnTo>
                    <a:pt x="0" y="156573"/>
                  </a:lnTo>
                  <a:cubicBezTo>
                    <a:pt x="0" y="70100"/>
                    <a:pt x="70100" y="0"/>
                    <a:pt x="156573" y="0"/>
                  </a:cubicBezTo>
                  <a:close/>
                </a:path>
              </a:pathLst>
            </a:custGeom>
            <a:solidFill>
              <a:srgbClr val="7ED957"/>
            </a:solidFill>
            <a:ln w="76200" cap="rnd">
              <a:solidFill>
                <a:srgbClr val="7ED957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313147" cy="371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Nunito Bold"/>
                </a:rPr>
                <a:t>P3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4672787" y="6026328"/>
            <a:ext cx="898046" cy="900267"/>
            <a:chOff x="0" y="0"/>
            <a:chExt cx="313147" cy="31392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313147" cy="313922"/>
            </a:xfrm>
            <a:custGeom>
              <a:avLst/>
              <a:gdLst/>
              <a:ahLst/>
              <a:cxnLst/>
              <a:rect l="l" t="t" r="r" b="b"/>
              <a:pathLst>
                <a:path w="313147" h="313922">
                  <a:moveTo>
                    <a:pt x="156573" y="0"/>
                  </a:moveTo>
                  <a:lnTo>
                    <a:pt x="156573" y="0"/>
                  </a:lnTo>
                  <a:cubicBezTo>
                    <a:pt x="243047" y="0"/>
                    <a:pt x="313147" y="70100"/>
                    <a:pt x="313147" y="156573"/>
                  </a:cubicBezTo>
                  <a:lnTo>
                    <a:pt x="313147" y="157348"/>
                  </a:lnTo>
                  <a:cubicBezTo>
                    <a:pt x="313147" y="243821"/>
                    <a:pt x="243047" y="313922"/>
                    <a:pt x="156573" y="313922"/>
                  </a:cubicBezTo>
                  <a:lnTo>
                    <a:pt x="156573" y="313922"/>
                  </a:lnTo>
                  <a:cubicBezTo>
                    <a:pt x="70100" y="313922"/>
                    <a:pt x="0" y="243821"/>
                    <a:pt x="0" y="157348"/>
                  </a:cubicBezTo>
                  <a:lnTo>
                    <a:pt x="0" y="156573"/>
                  </a:lnTo>
                  <a:cubicBezTo>
                    <a:pt x="0" y="70100"/>
                    <a:pt x="70100" y="0"/>
                    <a:pt x="156573" y="0"/>
                  </a:cubicBezTo>
                  <a:close/>
                </a:path>
              </a:pathLst>
            </a:custGeom>
            <a:solidFill>
              <a:srgbClr val="FF914D"/>
            </a:solidFill>
            <a:ln w="76200" cap="rnd">
              <a:solidFill>
                <a:srgbClr val="FF914D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57150"/>
              <a:ext cx="313147" cy="371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Nunito Bold"/>
                </a:rPr>
                <a:t>P6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6614377" y="5963237"/>
            <a:ext cx="1073850" cy="1044945"/>
            <a:chOff x="0" y="0"/>
            <a:chExt cx="1431800" cy="1393260"/>
          </a:xfrm>
        </p:grpSpPr>
        <p:grpSp>
          <p:nvGrpSpPr>
            <p:cNvPr id="39" name="Group 39"/>
            <p:cNvGrpSpPr/>
            <p:nvPr/>
          </p:nvGrpSpPr>
          <p:grpSpPr>
            <a:xfrm>
              <a:off x="0" y="0"/>
              <a:ext cx="1431800" cy="1393260"/>
              <a:chOff x="0" y="0"/>
              <a:chExt cx="319151" cy="31056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319151" cy="310560"/>
              </a:xfrm>
              <a:custGeom>
                <a:avLst/>
                <a:gdLst/>
                <a:ahLst/>
                <a:cxnLst/>
                <a:rect l="l" t="t" r="r" b="b"/>
                <a:pathLst>
                  <a:path w="319151" h="310560">
                    <a:moveTo>
                      <a:pt x="155280" y="0"/>
                    </a:moveTo>
                    <a:lnTo>
                      <a:pt x="163871" y="0"/>
                    </a:lnTo>
                    <a:cubicBezTo>
                      <a:pt x="249630" y="0"/>
                      <a:pt x="319151" y="69521"/>
                      <a:pt x="319151" y="155280"/>
                    </a:cubicBezTo>
                    <a:lnTo>
                      <a:pt x="319151" y="155280"/>
                    </a:lnTo>
                    <a:cubicBezTo>
                      <a:pt x="319151" y="241039"/>
                      <a:pt x="249630" y="310560"/>
                      <a:pt x="163871" y="310560"/>
                    </a:cubicBezTo>
                    <a:lnTo>
                      <a:pt x="155280" y="310560"/>
                    </a:lnTo>
                    <a:cubicBezTo>
                      <a:pt x="69521" y="310560"/>
                      <a:pt x="0" y="241039"/>
                      <a:pt x="0" y="155280"/>
                    </a:cubicBezTo>
                    <a:lnTo>
                      <a:pt x="0" y="155280"/>
                    </a:lnTo>
                    <a:cubicBezTo>
                      <a:pt x="0" y="69521"/>
                      <a:pt x="69521" y="0"/>
                      <a:pt x="155280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0" y="-47625"/>
                <a:ext cx="319151" cy="3581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78733" y="57887"/>
              <a:ext cx="1274334" cy="1277486"/>
              <a:chOff x="0" y="0"/>
              <a:chExt cx="313147" cy="313922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313147" cy="313922"/>
              </a:xfrm>
              <a:custGeom>
                <a:avLst/>
                <a:gdLst/>
                <a:ahLst/>
                <a:cxnLst/>
                <a:rect l="l" t="t" r="r" b="b"/>
                <a:pathLst>
                  <a:path w="313147" h="313922">
                    <a:moveTo>
                      <a:pt x="156573" y="0"/>
                    </a:moveTo>
                    <a:lnTo>
                      <a:pt x="156573" y="0"/>
                    </a:lnTo>
                    <a:cubicBezTo>
                      <a:pt x="243047" y="0"/>
                      <a:pt x="313147" y="70100"/>
                      <a:pt x="313147" y="156573"/>
                    </a:cubicBezTo>
                    <a:lnTo>
                      <a:pt x="313147" y="157348"/>
                    </a:lnTo>
                    <a:cubicBezTo>
                      <a:pt x="313147" y="243821"/>
                      <a:pt x="243047" y="313922"/>
                      <a:pt x="156573" y="313922"/>
                    </a:cubicBezTo>
                    <a:lnTo>
                      <a:pt x="156573" y="313922"/>
                    </a:lnTo>
                    <a:cubicBezTo>
                      <a:pt x="70100" y="313922"/>
                      <a:pt x="0" y="243821"/>
                      <a:pt x="0" y="157348"/>
                    </a:cubicBezTo>
                    <a:lnTo>
                      <a:pt x="0" y="156573"/>
                    </a:lnTo>
                    <a:cubicBezTo>
                      <a:pt x="0" y="70100"/>
                      <a:pt x="70100" y="0"/>
                      <a:pt x="156573" y="0"/>
                    </a:cubicBezTo>
                    <a:close/>
                  </a:path>
                </a:pathLst>
              </a:custGeom>
              <a:solidFill>
                <a:srgbClr val="0097B2"/>
              </a:solidFill>
              <a:ln w="76200" cap="rnd">
                <a:solidFill>
                  <a:srgbClr val="0097B2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0" y="-57150"/>
                <a:ext cx="313147" cy="3710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r>
                  <a:rPr lang="en-US" sz="3199">
                    <a:solidFill>
                      <a:srgbClr val="FFFFFF"/>
                    </a:solidFill>
                    <a:latin typeface="Nunito Bold"/>
                  </a:rPr>
                  <a:t>P7</a:t>
                </a:r>
              </a:p>
            </p:txBody>
          </p:sp>
        </p:grpSp>
      </p:grpSp>
      <p:sp>
        <p:nvSpPr>
          <p:cNvPr id="45" name="Freeform 45"/>
          <p:cNvSpPr/>
          <p:nvPr/>
        </p:nvSpPr>
        <p:spPr>
          <a:xfrm>
            <a:off x="641860" y="3200709"/>
            <a:ext cx="7090377" cy="5475066"/>
          </a:xfrm>
          <a:custGeom>
            <a:avLst/>
            <a:gdLst/>
            <a:ahLst/>
            <a:cxnLst/>
            <a:rect l="l" t="t" r="r" b="b"/>
            <a:pathLst>
              <a:path w="7090377" h="5475066">
                <a:moveTo>
                  <a:pt x="0" y="0"/>
                </a:moveTo>
                <a:lnTo>
                  <a:pt x="7090377" y="0"/>
                </a:lnTo>
                <a:lnTo>
                  <a:pt x="7090377" y="5475066"/>
                </a:lnTo>
                <a:lnTo>
                  <a:pt x="0" y="54750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160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6" name="Group 46"/>
          <p:cNvGrpSpPr/>
          <p:nvPr/>
        </p:nvGrpSpPr>
        <p:grpSpPr>
          <a:xfrm>
            <a:off x="1028700" y="7736824"/>
            <a:ext cx="6703537" cy="676981"/>
            <a:chOff x="0" y="0"/>
            <a:chExt cx="2524047" cy="2549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2524047" cy="254900"/>
            </a:xfrm>
            <a:custGeom>
              <a:avLst/>
              <a:gdLst/>
              <a:ahLst/>
              <a:cxnLst/>
              <a:rect l="l" t="t" r="r" b="b"/>
              <a:pathLst>
                <a:path w="2524047" h="254900">
                  <a:moveTo>
                    <a:pt x="28873" y="0"/>
                  </a:moveTo>
                  <a:lnTo>
                    <a:pt x="2495174" y="0"/>
                  </a:lnTo>
                  <a:cubicBezTo>
                    <a:pt x="2502832" y="0"/>
                    <a:pt x="2510176" y="3042"/>
                    <a:pt x="2515590" y="8457"/>
                  </a:cubicBezTo>
                  <a:cubicBezTo>
                    <a:pt x="2521005" y="13871"/>
                    <a:pt x="2524047" y="21215"/>
                    <a:pt x="2524047" y="28873"/>
                  </a:cubicBezTo>
                  <a:lnTo>
                    <a:pt x="2524047" y="226027"/>
                  </a:lnTo>
                  <a:cubicBezTo>
                    <a:pt x="2524047" y="233685"/>
                    <a:pt x="2521005" y="241029"/>
                    <a:pt x="2515590" y="246443"/>
                  </a:cubicBezTo>
                  <a:cubicBezTo>
                    <a:pt x="2510176" y="251858"/>
                    <a:pt x="2502832" y="254900"/>
                    <a:pt x="2495174" y="254900"/>
                  </a:cubicBezTo>
                  <a:lnTo>
                    <a:pt x="28873" y="254900"/>
                  </a:lnTo>
                  <a:cubicBezTo>
                    <a:pt x="21215" y="254900"/>
                    <a:pt x="13871" y="251858"/>
                    <a:pt x="8457" y="246443"/>
                  </a:cubicBezTo>
                  <a:cubicBezTo>
                    <a:pt x="3042" y="241029"/>
                    <a:pt x="0" y="233685"/>
                    <a:pt x="0" y="226027"/>
                  </a:cubicBezTo>
                  <a:lnTo>
                    <a:pt x="0" y="28873"/>
                  </a:lnTo>
                  <a:cubicBezTo>
                    <a:pt x="0" y="21215"/>
                    <a:pt x="3042" y="13871"/>
                    <a:pt x="8457" y="8457"/>
                  </a:cubicBezTo>
                  <a:cubicBezTo>
                    <a:pt x="13871" y="3042"/>
                    <a:pt x="21215" y="0"/>
                    <a:pt x="288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FF5757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57150"/>
              <a:ext cx="2524047" cy="312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endParaRPr/>
            </a:p>
          </p:txBody>
        </p:sp>
      </p:grpSp>
      <p:sp>
        <p:nvSpPr>
          <p:cNvPr id="49" name="Freeform 49"/>
          <p:cNvSpPr/>
          <p:nvPr/>
        </p:nvSpPr>
        <p:spPr>
          <a:xfrm>
            <a:off x="10715283" y="1979772"/>
            <a:ext cx="4956908" cy="2805611"/>
          </a:xfrm>
          <a:custGeom>
            <a:avLst/>
            <a:gdLst/>
            <a:ahLst/>
            <a:cxnLst/>
            <a:rect l="l" t="t" r="r" b="b"/>
            <a:pathLst>
              <a:path w="4956908" h="2805611">
                <a:moveTo>
                  <a:pt x="0" y="0"/>
                </a:moveTo>
                <a:lnTo>
                  <a:pt x="4956909" y="0"/>
                </a:lnTo>
                <a:lnTo>
                  <a:pt x="4956909" y="2805612"/>
                </a:lnTo>
                <a:lnTo>
                  <a:pt x="0" y="28056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95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0" name="TextBox 50"/>
          <p:cNvSpPr txBox="1"/>
          <p:nvPr/>
        </p:nvSpPr>
        <p:spPr>
          <a:xfrm>
            <a:off x="267128" y="357673"/>
            <a:ext cx="761572" cy="47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</a:pPr>
            <a:r>
              <a:rPr lang="en-US" sz="2874">
                <a:solidFill>
                  <a:srgbClr val="000000"/>
                </a:solidFill>
                <a:latin typeface="210 네버랜드 Bold"/>
              </a:rPr>
              <a:t>3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95488" y="325512"/>
            <a:ext cx="5064170" cy="504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210 네버랜드 Light"/>
                <a:ea typeface="210 네버랜드 Light"/>
              </a:rPr>
              <a:t>Process 구현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85761" y="962025"/>
            <a:ext cx="7563039" cy="919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79"/>
              </a:lnSpc>
            </a:pPr>
            <a:r>
              <a:rPr lang="en-US" sz="5599">
                <a:solidFill>
                  <a:srgbClr val="FFFFFF"/>
                </a:solidFill>
                <a:latin typeface="210 네버랜드 Light"/>
                <a:ea typeface="210 네버랜드 Light"/>
              </a:rPr>
              <a:t>Process 구현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647914" y="2584907"/>
            <a:ext cx="1889601" cy="507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Arita Dotum Bold"/>
              </a:rPr>
              <a:t>proc.h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0715283" y="1309467"/>
            <a:ext cx="1889601" cy="507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Arita Dotum Bold"/>
              </a:rPr>
              <a:t>proc.h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5020" y="226633"/>
            <a:ext cx="773680" cy="772713"/>
          </a:xfrm>
          <a:custGeom>
            <a:avLst/>
            <a:gdLst/>
            <a:ahLst/>
            <a:cxnLst/>
            <a:rect l="l" t="t" r="r" b="b"/>
            <a:pathLst>
              <a:path w="773680" h="772713">
                <a:moveTo>
                  <a:pt x="0" y="0"/>
                </a:moveTo>
                <a:lnTo>
                  <a:pt x="773680" y="0"/>
                </a:lnTo>
                <a:lnTo>
                  <a:pt x="773680" y="772713"/>
                </a:lnTo>
                <a:lnTo>
                  <a:pt x="0" y="7727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888155" y="2240398"/>
            <a:ext cx="16511689" cy="7711310"/>
          </a:xfrm>
          <a:custGeom>
            <a:avLst/>
            <a:gdLst/>
            <a:ahLst/>
            <a:cxnLst/>
            <a:rect l="l" t="t" r="r" b="b"/>
            <a:pathLst>
              <a:path w="16511689" h="7711310">
                <a:moveTo>
                  <a:pt x="0" y="0"/>
                </a:moveTo>
                <a:lnTo>
                  <a:pt x="16511690" y="0"/>
                </a:lnTo>
                <a:lnTo>
                  <a:pt x="16511690" y="7711310"/>
                </a:lnTo>
                <a:lnTo>
                  <a:pt x="0" y="77113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267128" y="357673"/>
            <a:ext cx="761572" cy="47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</a:pPr>
            <a:r>
              <a:rPr lang="en-US" sz="2874">
                <a:solidFill>
                  <a:srgbClr val="000000"/>
                </a:solidFill>
                <a:latin typeface="210 네버랜드 Bold"/>
              </a:rPr>
              <a:t>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5488" y="325512"/>
            <a:ext cx="5064170" cy="504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210 네버랜드 Light"/>
                <a:ea typeface="210 네버랜드 Light"/>
              </a:rPr>
              <a:t>Process 구현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85761" y="962025"/>
            <a:ext cx="7958239" cy="919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79"/>
              </a:lnSpc>
            </a:pPr>
            <a:r>
              <a:rPr lang="en-US" sz="5599">
                <a:solidFill>
                  <a:srgbClr val="FFFFFF"/>
                </a:solidFill>
                <a:latin typeface="210 네버랜드 Light"/>
                <a:ea typeface="210 네버랜드 Light"/>
              </a:rPr>
              <a:t>Process 실행 큐 구현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54509" y="-4725578"/>
            <a:ext cx="16012640" cy="16012640"/>
          </a:xfrm>
          <a:custGeom>
            <a:avLst/>
            <a:gdLst/>
            <a:ahLst/>
            <a:cxnLst/>
            <a:rect l="l" t="t" r="r" b="b"/>
            <a:pathLst>
              <a:path w="16012640" h="16012640">
                <a:moveTo>
                  <a:pt x="0" y="0"/>
                </a:moveTo>
                <a:lnTo>
                  <a:pt x="16012640" y="0"/>
                </a:lnTo>
                <a:lnTo>
                  <a:pt x="16012640" y="16012640"/>
                </a:lnTo>
                <a:lnTo>
                  <a:pt x="0" y="16012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0" y="9191625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304564" y="6968749"/>
            <a:ext cx="5970184" cy="1179111"/>
          </a:xfrm>
          <a:custGeom>
            <a:avLst/>
            <a:gdLst/>
            <a:ahLst/>
            <a:cxnLst/>
            <a:rect l="l" t="t" r="r" b="b"/>
            <a:pathLst>
              <a:path w="5970184" h="1179111">
                <a:moveTo>
                  <a:pt x="0" y="0"/>
                </a:moveTo>
                <a:lnTo>
                  <a:pt x="5970184" y="0"/>
                </a:lnTo>
                <a:lnTo>
                  <a:pt x="5970184" y="1179112"/>
                </a:lnTo>
                <a:lnTo>
                  <a:pt x="0" y="11791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572407" y="3280742"/>
            <a:ext cx="5434498" cy="3471286"/>
          </a:xfrm>
          <a:custGeom>
            <a:avLst/>
            <a:gdLst/>
            <a:ahLst/>
            <a:cxnLst/>
            <a:rect l="l" t="t" r="r" b="b"/>
            <a:pathLst>
              <a:path w="5434498" h="3471286">
                <a:moveTo>
                  <a:pt x="0" y="0"/>
                </a:moveTo>
                <a:lnTo>
                  <a:pt x="5434498" y="0"/>
                </a:lnTo>
                <a:lnTo>
                  <a:pt x="5434498" y="3471286"/>
                </a:lnTo>
                <a:lnTo>
                  <a:pt x="0" y="34712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9384667" y="4288438"/>
            <a:ext cx="12005278" cy="2680311"/>
            <a:chOff x="0" y="0"/>
            <a:chExt cx="16007037" cy="3573748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0"/>
              <a:ext cx="16007037" cy="1876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439"/>
                </a:lnSpc>
              </a:pPr>
              <a:r>
                <a:rPr lang="en-US" sz="8799">
                  <a:solidFill>
                    <a:srgbClr val="FFFFFF"/>
                  </a:solidFill>
                  <a:latin typeface="210 네버랜드"/>
                  <a:ea typeface="210 네버랜드"/>
                </a:rPr>
                <a:t>4. Stat 정보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537428"/>
              <a:ext cx="16007037" cy="675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4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5020" y="226633"/>
            <a:ext cx="773680" cy="772713"/>
          </a:xfrm>
          <a:custGeom>
            <a:avLst/>
            <a:gdLst/>
            <a:ahLst/>
            <a:cxnLst/>
            <a:rect l="l" t="t" r="r" b="b"/>
            <a:pathLst>
              <a:path w="773680" h="772713">
                <a:moveTo>
                  <a:pt x="0" y="0"/>
                </a:moveTo>
                <a:lnTo>
                  <a:pt x="773680" y="0"/>
                </a:lnTo>
                <a:lnTo>
                  <a:pt x="773680" y="772713"/>
                </a:lnTo>
                <a:lnTo>
                  <a:pt x="0" y="7727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2044331" y="4185510"/>
            <a:ext cx="5158571" cy="5369868"/>
          </a:xfrm>
          <a:custGeom>
            <a:avLst/>
            <a:gdLst/>
            <a:ahLst/>
            <a:cxnLst/>
            <a:rect l="l" t="t" r="r" b="b"/>
            <a:pathLst>
              <a:path w="5158571" h="5369868">
                <a:moveTo>
                  <a:pt x="0" y="0"/>
                </a:moveTo>
                <a:lnTo>
                  <a:pt x="5158571" y="0"/>
                </a:lnTo>
                <a:lnTo>
                  <a:pt x="5158571" y="5369869"/>
                </a:lnTo>
                <a:lnTo>
                  <a:pt x="0" y="53698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58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1959838" y="395773"/>
            <a:ext cx="5191765" cy="2948689"/>
          </a:xfrm>
          <a:custGeom>
            <a:avLst/>
            <a:gdLst/>
            <a:ahLst/>
            <a:cxnLst/>
            <a:rect l="l" t="t" r="r" b="b"/>
            <a:pathLst>
              <a:path w="5191765" h="2948689">
                <a:moveTo>
                  <a:pt x="0" y="0"/>
                </a:moveTo>
                <a:lnTo>
                  <a:pt x="5191765" y="0"/>
                </a:lnTo>
                <a:lnTo>
                  <a:pt x="5191765" y="2948689"/>
                </a:lnTo>
                <a:lnTo>
                  <a:pt x="0" y="29486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29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163274" y="4185510"/>
            <a:ext cx="7415752" cy="3888056"/>
          </a:xfrm>
          <a:custGeom>
            <a:avLst/>
            <a:gdLst/>
            <a:ahLst/>
            <a:cxnLst/>
            <a:rect l="l" t="t" r="r" b="b"/>
            <a:pathLst>
              <a:path w="7415752" h="3888056">
                <a:moveTo>
                  <a:pt x="0" y="0"/>
                </a:moveTo>
                <a:lnTo>
                  <a:pt x="7415752" y="0"/>
                </a:lnTo>
                <a:lnTo>
                  <a:pt x="7415752" y="3888056"/>
                </a:lnTo>
                <a:lnTo>
                  <a:pt x="0" y="38880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224" t="-8056" r="-9781" b="-42400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163274" y="4769011"/>
            <a:ext cx="7415752" cy="3304555"/>
            <a:chOff x="0" y="0"/>
            <a:chExt cx="1953120" cy="8703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53120" cy="870336"/>
            </a:xfrm>
            <a:custGeom>
              <a:avLst/>
              <a:gdLst/>
              <a:ahLst/>
              <a:cxnLst/>
              <a:rect l="l" t="t" r="r" b="b"/>
              <a:pathLst>
                <a:path w="1953120" h="870336">
                  <a:moveTo>
                    <a:pt x="20880" y="0"/>
                  </a:moveTo>
                  <a:lnTo>
                    <a:pt x="1932240" y="0"/>
                  </a:lnTo>
                  <a:cubicBezTo>
                    <a:pt x="1937778" y="0"/>
                    <a:pt x="1943089" y="2200"/>
                    <a:pt x="1947004" y="6116"/>
                  </a:cubicBezTo>
                  <a:cubicBezTo>
                    <a:pt x="1950920" y="10031"/>
                    <a:pt x="1953120" y="15342"/>
                    <a:pt x="1953120" y="20880"/>
                  </a:cubicBezTo>
                  <a:lnTo>
                    <a:pt x="1953120" y="849456"/>
                  </a:lnTo>
                  <a:cubicBezTo>
                    <a:pt x="1953120" y="854994"/>
                    <a:pt x="1950920" y="860304"/>
                    <a:pt x="1947004" y="864220"/>
                  </a:cubicBezTo>
                  <a:cubicBezTo>
                    <a:pt x="1943089" y="868136"/>
                    <a:pt x="1937778" y="870336"/>
                    <a:pt x="1932240" y="870336"/>
                  </a:cubicBezTo>
                  <a:lnTo>
                    <a:pt x="20880" y="870336"/>
                  </a:lnTo>
                  <a:cubicBezTo>
                    <a:pt x="15342" y="870336"/>
                    <a:pt x="10031" y="868136"/>
                    <a:pt x="6116" y="864220"/>
                  </a:cubicBezTo>
                  <a:cubicBezTo>
                    <a:pt x="2200" y="860304"/>
                    <a:pt x="0" y="854994"/>
                    <a:pt x="0" y="849456"/>
                  </a:cubicBezTo>
                  <a:lnTo>
                    <a:pt x="0" y="20880"/>
                  </a:lnTo>
                  <a:cubicBezTo>
                    <a:pt x="0" y="15342"/>
                    <a:pt x="2200" y="10031"/>
                    <a:pt x="6116" y="6116"/>
                  </a:cubicBezTo>
                  <a:cubicBezTo>
                    <a:pt x="10031" y="2200"/>
                    <a:pt x="15342" y="0"/>
                    <a:pt x="20880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953120" cy="908436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l">
                <a:lnSpc>
                  <a:spcPts val="3219"/>
                </a:lnSpc>
                <a:spcBef>
                  <a:spcPct val="0"/>
                </a:spcBef>
              </a:pPr>
              <a:r>
                <a:rPr lang="en-US" sz="2299" u="none" strike="noStrike">
                  <a:solidFill>
                    <a:srgbClr val="7ED957"/>
                  </a:solidFill>
                  <a:latin typeface="Nunito Bold"/>
                </a:rPr>
                <a:t>itsfoss@ubuntu</a:t>
              </a:r>
              <a:r>
                <a:rPr lang="en-US" sz="2299" u="none" strike="noStrike">
                  <a:solidFill>
                    <a:srgbClr val="FFFFFF"/>
                  </a:solidFill>
                  <a:latin typeface="Nunito Bold"/>
                </a:rPr>
                <a:t>:</a:t>
              </a:r>
              <a:r>
                <a:rPr lang="en-US" sz="2299" u="none" strike="noStrike">
                  <a:solidFill>
                    <a:srgbClr val="5284FF"/>
                  </a:solidFill>
                  <a:latin typeface="Nunito Bold"/>
                </a:rPr>
                <a:t>/tmp</a:t>
              </a:r>
              <a:r>
                <a:rPr lang="en-US" sz="2299" u="none" strike="noStrike">
                  <a:solidFill>
                    <a:srgbClr val="FFFFFF"/>
                  </a:solidFill>
                  <a:latin typeface="Nunito Bold"/>
                </a:rPr>
                <a:t>$</a:t>
              </a:r>
              <a:r>
                <a:rPr lang="en-US" sz="2299" u="none" strike="noStrike">
                  <a:solidFill>
                    <a:srgbClr val="FFFFFF"/>
                  </a:solidFill>
                  <a:latin typeface="Nunito Medium"/>
                </a:rPr>
                <a:t> cat /proc/2515/status</a:t>
              </a:r>
            </a:p>
            <a:p>
              <a:pPr marL="0" lvl="0" indent="0" algn="l">
                <a:lnSpc>
                  <a:spcPts val="3219"/>
                </a:lnSpc>
                <a:spcBef>
                  <a:spcPct val="0"/>
                </a:spcBef>
              </a:pPr>
              <a:r>
                <a:rPr lang="en-US" sz="2299" u="none" strike="noStrike">
                  <a:solidFill>
                    <a:srgbClr val="FFFFFF"/>
                  </a:solidFill>
                  <a:latin typeface="Nunito Medium"/>
                </a:rPr>
                <a:t>Name:   docker-proxy</a:t>
              </a:r>
            </a:p>
            <a:p>
              <a:pPr marL="0" lvl="0" indent="0" algn="l">
                <a:lnSpc>
                  <a:spcPts val="3219"/>
                </a:lnSpc>
                <a:spcBef>
                  <a:spcPct val="0"/>
                </a:spcBef>
              </a:pPr>
              <a:r>
                <a:rPr lang="en-US" sz="2299" u="none" strike="noStrike">
                  <a:solidFill>
                    <a:srgbClr val="FFFFFF"/>
                  </a:solidFill>
                  <a:latin typeface="Nunito Medium"/>
                </a:rPr>
                <a:t>State:  S (sleeping)</a:t>
              </a:r>
            </a:p>
            <a:p>
              <a:pPr marL="0" lvl="0" indent="0" algn="l">
                <a:lnSpc>
                  <a:spcPts val="3219"/>
                </a:lnSpc>
                <a:spcBef>
                  <a:spcPct val="0"/>
                </a:spcBef>
              </a:pPr>
              <a:r>
                <a:rPr lang="en-US" sz="2299" u="none" strike="noStrike">
                  <a:solidFill>
                    <a:srgbClr val="FFFFFF"/>
                  </a:solidFill>
                  <a:latin typeface="Nunito Medium"/>
                </a:rPr>
                <a:t>Pid:    2515</a:t>
              </a:r>
            </a:p>
            <a:p>
              <a:pPr marL="0" lvl="0" indent="0" algn="l">
                <a:lnSpc>
                  <a:spcPts val="3219"/>
                </a:lnSpc>
                <a:spcBef>
                  <a:spcPct val="0"/>
                </a:spcBef>
              </a:pPr>
              <a:r>
                <a:rPr lang="en-US" sz="2299" u="none" strike="noStrike">
                  <a:solidFill>
                    <a:srgbClr val="FFFFFF"/>
                  </a:solidFill>
                  <a:latin typeface="Nunito Medium"/>
                </a:rPr>
                <a:t>PPid:   2243</a:t>
              </a:r>
            </a:p>
            <a:p>
              <a:pPr marL="0" lvl="0" indent="0" algn="l">
                <a:lnSpc>
                  <a:spcPts val="3219"/>
                </a:lnSpc>
                <a:spcBef>
                  <a:spcPct val="0"/>
                </a:spcBef>
              </a:pPr>
              <a:r>
                <a:rPr lang="en-US" sz="2299" u="none" strike="noStrike">
                  <a:solidFill>
                    <a:srgbClr val="FFFFFF"/>
                  </a:solidFill>
                  <a:latin typeface="Nunito Medium"/>
                </a:rPr>
                <a:t>VmSize:  1672136 kB</a:t>
              </a:r>
            </a:p>
            <a:p>
              <a:pPr marL="0" lvl="0" indent="0" algn="l">
                <a:lnSpc>
                  <a:spcPts val="3219"/>
                </a:lnSpc>
                <a:spcBef>
                  <a:spcPct val="0"/>
                </a:spcBef>
              </a:pPr>
              <a:r>
                <a:rPr lang="en-US" sz="2299" u="none" strike="noStrike">
                  <a:solidFill>
                    <a:srgbClr val="FFFFFF"/>
                  </a:solidFill>
                  <a:latin typeface="Nunito"/>
                </a:rPr>
                <a:t>...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67128" y="357673"/>
            <a:ext cx="761572" cy="47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</a:pPr>
            <a:r>
              <a:rPr lang="en-US" sz="2874">
                <a:solidFill>
                  <a:srgbClr val="000000"/>
                </a:solidFill>
                <a:latin typeface="210 네버랜드 Bold"/>
              </a:rPr>
              <a:t>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348148"/>
            <a:ext cx="2268629" cy="504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210 네버랜드 Light"/>
                <a:ea typeface="210 네버랜드 Light"/>
              </a:rPr>
              <a:t>Stat 정보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3274" y="932671"/>
            <a:ext cx="7563039" cy="919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79"/>
              </a:lnSpc>
            </a:pPr>
            <a:r>
              <a:rPr lang="en-US" sz="5599">
                <a:solidFill>
                  <a:srgbClr val="FFFFFF"/>
                </a:solidFill>
                <a:latin typeface="210 네버랜드 Light"/>
                <a:ea typeface="210 네버랜드 Light"/>
              </a:rPr>
              <a:t>Stat 정보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26312" y="6605837"/>
            <a:ext cx="3284825" cy="52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89"/>
              </a:lnSpc>
            </a:pPr>
            <a:r>
              <a:rPr lang="en-US" sz="3299">
                <a:solidFill>
                  <a:srgbClr val="FFFFFF"/>
                </a:solidFill>
                <a:ea typeface="Nunito Bold"/>
              </a:rPr>
              <a:t>메모리 사용량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4623" y="2397414"/>
            <a:ext cx="5642273" cy="1210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9"/>
              </a:lnSpc>
            </a:pPr>
            <a:r>
              <a:rPr lang="en-US" sz="3699">
                <a:solidFill>
                  <a:srgbClr val="FFFFFF"/>
                </a:solidFill>
                <a:latin typeface="Nunito Bold"/>
                <a:ea typeface="Nunito Bold"/>
              </a:rPr>
              <a:t>Linux의 Proc 정보 이용</a:t>
            </a:r>
          </a:p>
          <a:p>
            <a:pPr marL="0" lvl="0" indent="0" algn="ctr">
              <a:lnSpc>
                <a:spcPts val="4809"/>
              </a:lnSpc>
            </a:pPr>
            <a:r>
              <a:rPr lang="en-US" sz="3699">
                <a:solidFill>
                  <a:srgbClr val="FF3131"/>
                </a:solidFill>
                <a:latin typeface="Nunito Bold"/>
                <a:ea typeface="Nunito Bold"/>
              </a:rPr>
              <a:t>/proc/&lt;pid&gt;/status 정보</a:t>
            </a:r>
          </a:p>
        </p:txBody>
      </p:sp>
      <p:sp>
        <p:nvSpPr>
          <p:cNvPr id="14" name="AutoShape 14"/>
          <p:cNvSpPr/>
          <p:nvPr/>
        </p:nvSpPr>
        <p:spPr>
          <a:xfrm flipH="1">
            <a:off x="4257703" y="2435514"/>
            <a:ext cx="6666057" cy="3883515"/>
          </a:xfrm>
          <a:prstGeom prst="line">
            <a:avLst/>
          </a:prstGeom>
          <a:ln w="95250" cap="flat">
            <a:solidFill>
              <a:srgbClr val="FF3131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1919428" y="8533714"/>
            <a:ext cx="5700571" cy="10736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dirty="0">
                <a:solidFill>
                  <a:srgbClr val="FBFBFC"/>
                </a:solidFill>
                <a:latin typeface="Nunito Bold"/>
                <a:ea typeface="Nunito Bold"/>
              </a:rPr>
              <a:t>CPU, memory </a:t>
            </a:r>
            <a:r>
              <a:rPr lang="en-US" sz="3100" dirty="0" err="1">
                <a:solidFill>
                  <a:srgbClr val="FBFBFC"/>
                </a:solidFill>
                <a:latin typeface="Nunito Bold"/>
                <a:ea typeface="Nunito Bold"/>
              </a:rPr>
              <a:t>사용량</a:t>
            </a:r>
            <a:r>
              <a:rPr lang="en-US" sz="3100" dirty="0">
                <a:solidFill>
                  <a:srgbClr val="FBFBFC"/>
                </a:solidFill>
                <a:latin typeface="Nunito Bold"/>
                <a:ea typeface="Nunito Bold"/>
              </a:rPr>
              <a:t> </a:t>
            </a:r>
            <a:r>
              <a:rPr lang="en-US" sz="3100" dirty="0" err="1">
                <a:solidFill>
                  <a:srgbClr val="FBFBFC"/>
                </a:solidFill>
                <a:latin typeface="Nunito Bold"/>
                <a:ea typeface="Nunito Bold"/>
              </a:rPr>
              <a:t>계산</a:t>
            </a:r>
            <a:r>
              <a:rPr lang="en-US" sz="3100" dirty="0">
                <a:solidFill>
                  <a:srgbClr val="FBFBFC"/>
                </a:solidFill>
                <a:latin typeface="Nunito Bold"/>
                <a:ea typeface="Nunito Bold"/>
              </a:rPr>
              <a:t> </a:t>
            </a:r>
          </a:p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 dirty="0">
                <a:solidFill>
                  <a:srgbClr val="FBFBFC"/>
                </a:solidFill>
                <a:latin typeface="Nunito Bold"/>
                <a:ea typeface="Nunito Bold"/>
              </a:rPr>
              <a:t>및 </a:t>
            </a:r>
            <a:r>
              <a:rPr lang="en-US" sz="3100" dirty="0" err="1">
                <a:solidFill>
                  <a:srgbClr val="FBFBFC"/>
                </a:solidFill>
                <a:latin typeface="Nunito Bold"/>
                <a:ea typeface="Nunito Bold"/>
              </a:rPr>
              <a:t>process의</a:t>
            </a:r>
            <a:r>
              <a:rPr lang="en-US" sz="3100" dirty="0">
                <a:solidFill>
                  <a:srgbClr val="FBFBFC"/>
                </a:solidFill>
                <a:latin typeface="Nunito Bold"/>
                <a:ea typeface="Nunito Bold"/>
              </a:rPr>
              <a:t> </a:t>
            </a:r>
            <a:r>
              <a:rPr lang="en-US" sz="3100" dirty="0" err="1">
                <a:solidFill>
                  <a:srgbClr val="FBFBFC"/>
                </a:solidFill>
                <a:latin typeface="Nunito Bold"/>
                <a:ea typeface="Nunito Bold"/>
              </a:rPr>
              <a:t>상태정보를</a:t>
            </a:r>
            <a:r>
              <a:rPr lang="en-US" sz="3100" dirty="0">
                <a:solidFill>
                  <a:srgbClr val="FBFBFC"/>
                </a:solidFill>
                <a:latin typeface="Nunito Bold"/>
                <a:ea typeface="Nunito Bold"/>
              </a:rPr>
              <a:t> </a:t>
            </a:r>
            <a:r>
              <a:rPr lang="en-US" sz="3100" dirty="0" err="1">
                <a:solidFill>
                  <a:srgbClr val="FBFBFC"/>
                </a:solidFill>
                <a:latin typeface="Nunito Bold"/>
                <a:ea typeface="Nunito Bold"/>
              </a:rPr>
              <a:t>보여줌</a:t>
            </a:r>
            <a:endParaRPr lang="en-US" sz="3100" dirty="0">
              <a:solidFill>
                <a:srgbClr val="FBFBFC"/>
              </a:solidFill>
              <a:latin typeface="Nunito Bold"/>
              <a:ea typeface="Nunito Bold"/>
            </a:endParaRPr>
          </a:p>
        </p:txBody>
      </p:sp>
      <p:sp>
        <p:nvSpPr>
          <p:cNvPr id="16" name="AutoShape 16"/>
          <p:cNvSpPr/>
          <p:nvPr/>
        </p:nvSpPr>
        <p:spPr>
          <a:xfrm flipH="1" flipV="1">
            <a:off x="4590894" y="7135427"/>
            <a:ext cx="6332866" cy="629927"/>
          </a:xfrm>
          <a:prstGeom prst="line">
            <a:avLst/>
          </a:prstGeom>
          <a:ln w="95250" cap="flat">
            <a:solidFill>
              <a:srgbClr val="FF3131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8579026" y="1322487"/>
            <a:ext cx="3284825" cy="52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89"/>
              </a:lnSpc>
            </a:pPr>
            <a:r>
              <a:rPr lang="en-US" sz="3299">
                <a:solidFill>
                  <a:srgbClr val="FFFFFF"/>
                </a:solidFill>
                <a:ea typeface="Nunito Bold"/>
              </a:rPr>
              <a:t>프로세스 정보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54509" y="-4725578"/>
            <a:ext cx="16012640" cy="16012640"/>
          </a:xfrm>
          <a:custGeom>
            <a:avLst/>
            <a:gdLst/>
            <a:ahLst/>
            <a:cxnLst/>
            <a:rect l="l" t="t" r="r" b="b"/>
            <a:pathLst>
              <a:path w="16012640" h="16012640">
                <a:moveTo>
                  <a:pt x="0" y="0"/>
                </a:moveTo>
                <a:lnTo>
                  <a:pt x="16012640" y="0"/>
                </a:lnTo>
                <a:lnTo>
                  <a:pt x="16012640" y="16012640"/>
                </a:lnTo>
                <a:lnTo>
                  <a:pt x="0" y="16012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0" y="9191625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2391259" y="6934236"/>
            <a:ext cx="3714236" cy="733562"/>
          </a:xfrm>
          <a:custGeom>
            <a:avLst/>
            <a:gdLst/>
            <a:ahLst/>
            <a:cxnLst/>
            <a:rect l="l" t="t" r="r" b="b"/>
            <a:pathLst>
              <a:path w="3714236" h="733562">
                <a:moveTo>
                  <a:pt x="0" y="0"/>
                </a:moveTo>
                <a:lnTo>
                  <a:pt x="3714235" y="0"/>
                </a:lnTo>
                <a:lnTo>
                  <a:pt x="3714235" y="733561"/>
                </a:lnTo>
                <a:lnTo>
                  <a:pt x="0" y="7335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706777" y="2238602"/>
            <a:ext cx="5429195" cy="5429195"/>
          </a:xfrm>
          <a:custGeom>
            <a:avLst/>
            <a:gdLst/>
            <a:ahLst/>
            <a:cxnLst/>
            <a:rect l="l" t="t" r="r" b="b"/>
            <a:pathLst>
              <a:path w="5429195" h="5429195">
                <a:moveTo>
                  <a:pt x="0" y="0"/>
                </a:moveTo>
                <a:lnTo>
                  <a:pt x="5429195" y="0"/>
                </a:lnTo>
                <a:lnTo>
                  <a:pt x="5429195" y="5429195"/>
                </a:lnTo>
                <a:lnTo>
                  <a:pt x="0" y="54291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7924486" y="4253925"/>
            <a:ext cx="12005278" cy="2680311"/>
            <a:chOff x="0" y="0"/>
            <a:chExt cx="16007037" cy="3573748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0"/>
              <a:ext cx="16007037" cy="1876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439"/>
                </a:lnSpc>
              </a:pPr>
              <a:r>
                <a:rPr lang="en-US" sz="8799">
                  <a:solidFill>
                    <a:srgbClr val="FFFFFF"/>
                  </a:solidFill>
                  <a:latin typeface="210 네버랜드 Bold"/>
                  <a:ea typeface="210 네버랜드 Bold"/>
                </a:rPr>
                <a:t>5. UI 구현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537428"/>
              <a:ext cx="16007037" cy="675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4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5020" y="226633"/>
            <a:ext cx="773680" cy="772713"/>
          </a:xfrm>
          <a:custGeom>
            <a:avLst/>
            <a:gdLst/>
            <a:ahLst/>
            <a:cxnLst/>
            <a:rect l="l" t="t" r="r" b="b"/>
            <a:pathLst>
              <a:path w="773680" h="772713">
                <a:moveTo>
                  <a:pt x="0" y="0"/>
                </a:moveTo>
                <a:lnTo>
                  <a:pt x="773680" y="0"/>
                </a:lnTo>
                <a:lnTo>
                  <a:pt x="773680" y="772713"/>
                </a:lnTo>
                <a:lnTo>
                  <a:pt x="0" y="7727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160545" y="3676462"/>
            <a:ext cx="8675753" cy="1231297"/>
            <a:chOff x="0" y="0"/>
            <a:chExt cx="11567671" cy="1641729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1567671" cy="1641729"/>
              <a:chOff x="0" y="0"/>
              <a:chExt cx="2284972" cy="32429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284972" cy="324292"/>
              </a:xfrm>
              <a:custGeom>
                <a:avLst/>
                <a:gdLst/>
                <a:ahLst/>
                <a:cxnLst/>
                <a:rect l="l" t="t" r="r" b="b"/>
                <a:pathLst>
                  <a:path w="2284972" h="324292">
                    <a:moveTo>
                      <a:pt x="44618" y="0"/>
                    </a:moveTo>
                    <a:lnTo>
                      <a:pt x="2240354" y="0"/>
                    </a:lnTo>
                    <a:cubicBezTo>
                      <a:pt x="2264996" y="0"/>
                      <a:pt x="2284972" y="19976"/>
                      <a:pt x="2284972" y="44618"/>
                    </a:cubicBezTo>
                    <a:lnTo>
                      <a:pt x="2284972" y="279674"/>
                    </a:lnTo>
                    <a:cubicBezTo>
                      <a:pt x="2284972" y="291507"/>
                      <a:pt x="2280271" y="302856"/>
                      <a:pt x="2271904" y="311224"/>
                    </a:cubicBezTo>
                    <a:cubicBezTo>
                      <a:pt x="2263536" y="319591"/>
                      <a:pt x="2252187" y="324292"/>
                      <a:pt x="2240354" y="324292"/>
                    </a:cubicBezTo>
                    <a:lnTo>
                      <a:pt x="44618" y="324292"/>
                    </a:lnTo>
                    <a:cubicBezTo>
                      <a:pt x="32785" y="324292"/>
                      <a:pt x="21436" y="319591"/>
                      <a:pt x="13068" y="311224"/>
                    </a:cubicBezTo>
                    <a:cubicBezTo>
                      <a:pt x="4701" y="302856"/>
                      <a:pt x="0" y="291507"/>
                      <a:pt x="0" y="279674"/>
                    </a:cubicBezTo>
                    <a:lnTo>
                      <a:pt x="0" y="44618"/>
                    </a:lnTo>
                    <a:cubicBezTo>
                      <a:pt x="0" y="32785"/>
                      <a:pt x="4701" y="21436"/>
                      <a:pt x="13068" y="13068"/>
                    </a:cubicBezTo>
                    <a:cubicBezTo>
                      <a:pt x="21436" y="4701"/>
                      <a:pt x="32785" y="0"/>
                      <a:pt x="44618" y="0"/>
                    </a:cubicBezTo>
                    <a:close/>
                  </a:path>
                </a:pathLst>
              </a:custGeom>
              <a:solidFill>
                <a:srgbClr val="D9D9D9">
                  <a:alpha val="29804"/>
                </a:srgb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47625"/>
                <a:ext cx="2284972" cy="3719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396644" y="410231"/>
              <a:ext cx="10774383" cy="7641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FFFFFF"/>
                  </a:solidFill>
                  <a:latin typeface="Nunito Bold"/>
                  <a:ea typeface="Nunito Bold"/>
                </a:rPr>
                <a:t>각 process는 하나의 터미널(tty)과 연결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832636" y="3313778"/>
            <a:ext cx="7415752" cy="5206908"/>
          </a:xfrm>
          <a:custGeom>
            <a:avLst/>
            <a:gdLst/>
            <a:ahLst/>
            <a:cxnLst/>
            <a:rect l="l" t="t" r="r" b="b"/>
            <a:pathLst>
              <a:path w="7415752" h="5206908">
                <a:moveTo>
                  <a:pt x="0" y="0"/>
                </a:moveTo>
                <a:lnTo>
                  <a:pt x="7415752" y="0"/>
                </a:lnTo>
                <a:lnTo>
                  <a:pt x="7415752" y="5206908"/>
                </a:lnTo>
                <a:lnTo>
                  <a:pt x="0" y="52069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224" t="-6015" r="-9781" b="-6332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8971468" y="5674059"/>
            <a:ext cx="9053907" cy="2450972"/>
            <a:chOff x="0" y="0"/>
            <a:chExt cx="2384568" cy="64552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84568" cy="645523"/>
            </a:xfrm>
            <a:custGeom>
              <a:avLst/>
              <a:gdLst/>
              <a:ahLst/>
              <a:cxnLst/>
              <a:rect l="l" t="t" r="r" b="b"/>
              <a:pathLst>
                <a:path w="2384568" h="645523">
                  <a:moveTo>
                    <a:pt x="17102" y="0"/>
                  </a:moveTo>
                  <a:lnTo>
                    <a:pt x="2367466" y="0"/>
                  </a:lnTo>
                  <a:cubicBezTo>
                    <a:pt x="2376911" y="0"/>
                    <a:pt x="2384568" y="7657"/>
                    <a:pt x="2384568" y="17102"/>
                  </a:cubicBezTo>
                  <a:lnTo>
                    <a:pt x="2384568" y="628422"/>
                  </a:lnTo>
                  <a:cubicBezTo>
                    <a:pt x="2384568" y="637867"/>
                    <a:pt x="2376911" y="645523"/>
                    <a:pt x="2367466" y="645523"/>
                  </a:cubicBezTo>
                  <a:lnTo>
                    <a:pt x="17102" y="645523"/>
                  </a:lnTo>
                  <a:cubicBezTo>
                    <a:pt x="7657" y="645523"/>
                    <a:pt x="0" y="637867"/>
                    <a:pt x="0" y="628422"/>
                  </a:cubicBezTo>
                  <a:lnTo>
                    <a:pt x="0" y="17102"/>
                  </a:lnTo>
                  <a:cubicBezTo>
                    <a:pt x="0" y="7657"/>
                    <a:pt x="7657" y="0"/>
                    <a:pt x="17102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384568" cy="683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3219"/>
                </a:lnSpc>
                <a:spcBef>
                  <a:spcPct val="0"/>
                </a:spcBef>
              </a:pPr>
              <a:r>
                <a:rPr lang="en-US" sz="2299" u="none" strike="noStrike">
                  <a:solidFill>
                    <a:srgbClr val="7ED957"/>
                  </a:solidFill>
                  <a:latin typeface="Nunito Bold"/>
                </a:rPr>
                <a:t>itsfoss@ubuntu</a:t>
              </a:r>
              <a:r>
                <a:rPr lang="en-US" sz="2299" u="none" strike="noStrike">
                  <a:solidFill>
                    <a:srgbClr val="FFFFFF"/>
                  </a:solidFill>
                  <a:latin typeface="Nunito Bold"/>
                </a:rPr>
                <a:t>:</a:t>
              </a:r>
              <a:r>
                <a:rPr lang="en-US" sz="2299" u="none" strike="noStrike">
                  <a:solidFill>
                    <a:srgbClr val="5284FF"/>
                  </a:solidFill>
                  <a:latin typeface="Nunito Bold"/>
                </a:rPr>
                <a:t>/tmp</a:t>
              </a:r>
              <a:r>
                <a:rPr lang="en-US" sz="2299" u="none" strike="noStrike">
                  <a:solidFill>
                    <a:srgbClr val="FFFFFF"/>
                  </a:solidFill>
                  <a:latin typeface="Nunito Bold"/>
                </a:rPr>
                <a:t>$</a:t>
              </a:r>
              <a:r>
                <a:rPr lang="en-US" sz="2299" u="none" strike="noStrike">
                  <a:solidFill>
                    <a:srgbClr val="FFFFFF"/>
                  </a:solidFill>
                  <a:latin typeface="Nunito Medium"/>
                </a:rPr>
                <a:t> ps -ef | grep itsfoss</a:t>
              </a:r>
            </a:p>
            <a:p>
              <a:pPr marL="0" lvl="0" indent="0" algn="l">
                <a:lnSpc>
                  <a:spcPts val="3219"/>
                </a:lnSpc>
                <a:spcBef>
                  <a:spcPct val="0"/>
                </a:spcBef>
              </a:pPr>
              <a:r>
                <a:rPr lang="en-US" sz="2299" u="none" strike="noStrike">
                  <a:solidFill>
                    <a:srgbClr val="FFFFFF"/>
                  </a:solidFill>
                  <a:latin typeface="Nunito Medium"/>
                </a:rPr>
                <a:t>itsfoss 511407 511406 0 17:37 </a:t>
              </a:r>
              <a:r>
                <a:rPr lang="en-US" sz="2299" u="none" strike="noStrike">
                  <a:solidFill>
                    <a:srgbClr val="FF3131"/>
                  </a:solidFill>
                  <a:latin typeface="Nunito Bold"/>
                </a:rPr>
                <a:t>pts/1 </a:t>
              </a:r>
              <a:r>
                <a:rPr lang="en-US" sz="2299" u="none" strike="noStrike">
                  <a:solidFill>
                    <a:srgbClr val="FFFFFF"/>
                  </a:solidFill>
                  <a:latin typeface="Nunito Medium"/>
                </a:rPr>
                <a:t>00:00:00 sh</a:t>
              </a:r>
            </a:p>
            <a:p>
              <a:pPr marL="0" lvl="0" indent="0" algn="l">
                <a:lnSpc>
                  <a:spcPts val="3219"/>
                </a:lnSpc>
                <a:spcBef>
                  <a:spcPct val="0"/>
                </a:spcBef>
              </a:pPr>
              <a:r>
                <a:rPr lang="en-US" sz="2299" u="none" strike="noStrike">
                  <a:solidFill>
                    <a:srgbClr val="FFFFFF"/>
                  </a:solidFill>
                  <a:latin typeface="Nunito Medium"/>
                </a:rPr>
                <a:t>itsfoss 511416 511407 0 17:38 </a:t>
              </a:r>
              <a:r>
                <a:rPr lang="en-US" sz="2299" u="none" strike="noStrike">
                  <a:solidFill>
                    <a:srgbClr val="FF3131"/>
                  </a:solidFill>
                  <a:latin typeface="Nunito Bold"/>
                </a:rPr>
                <a:t>pts/1 </a:t>
              </a:r>
              <a:r>
                <a:rPr lang="en-US" sz="2299" u="none" strike="noStrike">
                  <a:solidFill>
                    <a:srgbClr val="FFFFFF"/>
                  </a:solidFill>
                  <a:latin typeface="Nunito Medium"/>
                </a:rPr>
                <a:t>00:00:00 bash</a:t>
              </a:r>
            </a:p>
            <a:p>
              <a:pPr marL="0" lvl="0" indent="0" algn="l">
                <a:lnSpc>
                  <a:spcPts val="3219"/>
                </a:lnSpc>
                <a:spcBef>
                  <a:spcPct val="0"/>
                </a:spcBef>
              </a:pPr>
              <a:r>
                <a:rPr lang="en-US" sz="2299" u="none" strike="noStrike">
                  <a:solidFill>
                    <a:srgbClr val="FFFFFF"/>
                  </a:solidFill>
                  <a:latin typeface="Nunito Medium"/>
                </a:rPr>
                <a:t>itsfoss 511474 511416 0 17:38 </a:t>
              </a:r>
              <a:r>
                <a:rPr lang="en-US" sz="2299" u="none" strike="noStrike">
                  <a:solidFill>
                    <a:srgbClr val="FF3131"/>
                  </a:solidFill>
                  <a:latin typeface="Nunito Bold"/>
                </a:rPr>
                <a:t>pts/1 </a:t>
              </a:r>
              <a:r>
                <a:rPr lang="en-US" sz="2299" u="none" strike="noStrike">
                  <a:solidFill>
                    <a:srgbClr val="FFFFFF"/>
                  </a:solidFill>
                  <a:latin typeface="Nunito Bold"/>
                </a:rPr>
                <a:t>0</a:t>
              </a:r>
              <a:r>
                <a:rPr lang="en-US" sz="2299" u="none" strike="noStrike">
                  <a:solidFill>
                    <a:srgbClr val="FFFFFF"/>
                  </a:solidFill>
                  <a:latin typeface="Nunito Medium"/>
                </a:rPr>
                <a:t>0:00:00 ps -ef</a:t>
              </a:r>
            </a:p>
            <a:p>
              <a:pPr marL="0" lvl="0" indent="0" algn="l">
                <a:lnSpc>
                  <a:spcPts val="3219"/>
                </a:lnSpc>
                <a:spcBef>
                  <a:spcPct val="0"/>
                </a:spcBef>
              </a:pPr>
              <a:r>
                <a:rPr lang="en-US" sz="2299" u="none" strike="noStrike">
                  <a:solidFill>
                    <a:srgbClr val="FFFFFF"/>
                  </a:solidFill>
                  <a:latin typeface="Nunito Medium"/>
                </a:rPr>
                <a:t>itsfoss 511475 511416 0 17:38 </a:t>
              </a:r>
              <a:r>
                <a:rPr lang="en-US" sz="2299" u="none" strike="noStrike">
                  <a:solidFill>
                    <a:srgbClr val="FF3131"/>
                  </a:solidFill>
                  <a:latin typeface="Nunito Bold"/>
                </a:rPr>
                <a:t>pts/1</a:t>
              </a:r>
              <a:r>
                <a:rPr lang="en-US" sz="2299" u="none" strike="noStrike">
                  <a:solidFill>
                    <a:srgbClr val="FFFFFF"/>
                  </a:solidFill>
                  <a:latin typeface="Nunito Medium"/>
                </a:rPr>
                <a:t> 00:00:00 grep itsfoss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32636" y="1464673"/>
            <a:ext cx="7563039" cy="919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79"/>
              </a:lnSpc>
            </a:pPr>
            <a:r>
              <a:rPr lang="en-US" sz="5599">
                <a:solidFill>
                  <a:srgbClr val="FFFFFF"/>
                </a:solidFill>
                <a:latin typeface="210 네버랜드 Light"/>
                <a:ea typeface="210 네버랜드 Light"/>
              </a:rPr>
              <a:t>Process와 터미널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7128" y="357673"/>
            <a:ext cx="761572" cy="47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</a:pPr>
            <a:r>
              <a:rPr lang="en-US" sz="2874">
                <a:solidFill>
                  <a:srgbClr val="000000"/>
                </a:solidFill>
                <a:latin typeface="210 네버랜드 Bold"/>
              </a:rPr>
              <a:t>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12108" y="325438"/>
            <a:ext cx="7136280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210 네버랜드 Light"/>
                <a:ea typeface="210 네버랜드 Light"/>
              </a:rPr>
              <a:t>UI 구현 - Process와 TTY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5020" y="226633"/>
            <a:ext cx="773680" cy="772713"/>
          </a:xfrm>
          <a:custGeom>
            <a:avLst/>
            <a:gdLst/>
            <a:ahLst/>
            <a:cxnLst/>
            <a:rect l="l" t="t" r="r" b="b"/>
            <a:pathLst>
              <a:path w="773680" h="772713">
                <a:moveTo>
                  <a:pt x="0" y="0"/>
                </a:moveTo>
                <a:lnTo>
                  <a:pt x="773680" y="0"/>
                </a:lnTo>
                <a:lnTo>
                  <a:pt x="773680" y="772713"/>
                </a:lnTo>
                <a:lnTo>
                  <a:pt x="0" y="7727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788972" y="8642652"/>
            <a:ext cx="16308611" cy="1148746"/>
            <a:chOff x="0" y="0"/>
            <a:chExt cx="21744814" cy="1531662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1744814" cy="1531662"/>
              <a:chOff x="0" y="0"/>
              <a:chExt cx="4295272" cy="30255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295272" cy="302550"/>
              </a:xfrm>
              <a:custGeom>
                <a:avLst/>
                <a:gdLst/>
                <a:ahLst/>
                <a:cxnLst/>
                <a:rect l="l" t="t" r="r" b="b"/>
                <a:pathLst>
                  <a:path w="4295272" h="302550">
                    <a:moveTo>
                      <a:pt x="23736" y="0"/>
                    </a:moveTo>
                    <a:lnTo>
                      <a:pt x="4271536" y="0"/>
                    </a:lnTo>
                    <a:cubicBezTo>
                      <a:pt x="4284645" y="0"/>
                      <a:pt x="4295272" y="10627"/>
                      <a:pt x="4295272" y="23736"/>
                    </a:cubicBezTo>
                    <a:lnTo>
                      <a:pt x="4295272" y="278815"/>
                    </a:lnTo>
                    <a:cubicBezTo>
                      <a:pt x="4295272" y="285110"/>
                      <a:pt x="4292771" y="291147"/>
                      <a:pt x="4288320" y="295598"/>
                    </a:cubicBezTo>
                    <a:cubicBezTo>
                      <a:pt x="4283869" y="300050"/>
                      <a:pt x="4277832" y="302550"/>
                      <a:pt x="4271536" y="302550"/>
                    </a:cubicBezTo>
                    <a:lnTo>
                      <a:pt x="23736" y="302550"/>
                    </a:lnTo>
                    <a:cubicBezTo>
                      <a:pt x="17441" y="302550"/>
                      <a:pt x="11403" y="300050"/>
                      <a:pt x="6952" y="295598"/>
                    </a:cubicBezTo>
                    <a:cubicBezTo>
                      <a:pt x="2501" y="291147"/>
                      <a:pt x="0" y="285110"/>
                      <a:pt x="0" y="278815"/>
                    </a:cubicBezTo>
                    <a:lnTo>
                      <a:pt x="0" y="23736"/>
                    </a:lnTo>
                    <a:cubicBezTo>
                      <a:pt x="0" y="17441"/>
                      <a:pt x="2501" y="11403"/>
                      <a:pt x="6952" y="6952"/>
                    </a:cubicBezTo>
                    <a:cubicBezTo>
                      <a:pt x="11403" y="2501"/>
                      <a:pt x="17441" y="0"/>
                      <a:pt x="23736" y="0"/>
                    </a:cubicBezTo>
                    <a:close/>
                  </a:path>
                </a:pathLst>
              </a:custGeom>
              <a:solidFill>
                <a:srgbClr val="D9D9D9">
                  <a:alpha val="29804"/>
                </a:srgb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47625"/>
                <a:ext cx="4295272" cy="350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65637" y="419756"/>
              <a:ext cx="21539199" cy="6811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dirty="0" err="1">
                  <a:solidFill>
                    <a:srgbClr val="FFFFFF"/>
                  </a:solidFill>
                  <a:latin typeface="Nunito Bold"/>
                  <a:ea typeface="Nunito Bold"/>
                </a:rPr>
                <a:t>Reptyr을</a:t>
              </a:r>
              <a:r>
                <a:rPr lang="en-US" sz="2999" dirty="0">
                  <a:solidFill>
                    <a:srgbClr val="FFFFFF"/>
                  </a:solidFill>
                  <a:latin typeface="Nunito Bold"/>
                  <a:ea typeface="Nunito Bold"/>
                </a:rPr>
                <a:t> </a:t>
              </a:r>
              <a:r>
                <a:rPr lang="en-US" sz="2999" dirty="0" err="1">
                  <a:solidFill>
                    <a:srgbClr val="FFFFFF"/>
                  </a:solidFill>
                  <a:latin typeface="Nunito Bold"/>
                  <a:ea typeface="Nunito Bold"/>
                </a:rPr>
                <a:t>사용하면</a:t>
              </a:r>
              <a:r>
                <a:rPr lang="en-US" sz="2999" dirty="0">
                  <a:solidFill>
                    <a:srgbClr val="FFFFFF"/>
                  </a:solidFill>
                  <a:latin typeface="Nunito Bold"/>
                  <a:ea typeface="Nunito Bold"/>
                </a:rPr>
                <a:t> 한 </a:t>
              </a:r>
              <a:r>
                <a:rPr lang="en-US" sz="2999" dirty="0" err="1">
                  <a:solidFill>
                    <a:srgbClr val="FFFFFF"/>
                  </a:solidFill>
                  <a:latin typeface="Nunito Bold"/>
                  <a:ea typeface="Nunito Bold"/>
                </a:rPr>
                <a:t>터미널에서</a:t>
              </a:r>
              <a:r>
                <a:rPr lang="en-US" sz="2999" dirty="0">
                  <a:solidFill>
                    <a:srgbClr val="FFFFFF"/>
                  </a:solidFill>
                  <a:latin typeface="Nunito Bold"/>
                  <a:ea typeface="Nunito Bold"/>
                </a:rPr>
                <a:t> </a:t>
              </a:r>
              <a:r>
                <a:rPr lang="en-US" sz="2999" dirty="0" err="1">
                  <a:solidFill>
                    <a:srgbClr val="FFFFFF"/>
                  </a:solidFill>
                  <a:latin typeface="Nunito Bold"/>
                  <a:ea typeface="Nunito Bold"/>
                </a:rPr>
                <a:t>실행중인</a:t>
              </a:r>
              <a:r>
                <a:rPr lang="en-US" sz="2999" dirty="0">
                  <a:solidFill>
                    <a:srgbClr val="FFFFFF"/>
                  </a:solidFill>
                  <a:latin typeface="Nunito Bold"/>
                  <a:ea typeface="Nunito Bold"/>
                </a:rPr>
                <a:t> </a:t>
              </a:r>
              <a:r>
                <a:rPr lang="en-US" sz="2999" dirty="0" err="1">
                  <a:solidFill>
                    <a:srgbClr val="FFFFFF"/>
                  </a:solidFill>
                  <a:latin typeface="Nunito Bold"/>
                  <a:ea typeface="Nunito Bold"/>
                </a:rPr>
                <a:t>프로세스를</a:t>
              </a:r>
              <a:r>
                <a:rPr lang="en-US" sz="2999" dirty="0">
                  <a:solidFill>
                    <a:srgbClr val="FFFFFF"/>
                  </a:solidFill>
                  <a:latin typeface="Nunito Bold"/>
                  <a:ea typeface="Nunito Bold"/>
                </a:rPr>
                <a:t> </a:t>
              </a:r>
              <a:r>
                <a:rPr lang="en-US" sz="2999" dirty="0" err="1">
                  <a:solidFill>
                    <a:srgbClr val="FFFFFF"/>
                  </a:solidFill>
                  <a:latin typeface="Nunito Bold"/>
                  <a:ea typeface="Nunito Bold"/>
                </a:rPr>
                <a:t>가져와</a:t>
              </a:r>
              <a:r>
                <a:rPr lang="en-US" sz="2999" dirty="0">
                  <a:solidFill>
                    <a:srgbClr val="FFFFFF"/>
                  </a:solidFill>
                  <a:latin typeface="Nunito Bold"/>
                  <a:ea typeface="Nunito Bold"/>
                </a:rPr>
                <a:t> </a:t>
              </a:r>
              <a:r>
                <a:rPr lang="en-US" sz="2999" dirty="0" err="1">
                  <a:solidFill>
                    <a:srgbClr val="FFFFFF"/>
                  </a:solidFill>
                  <a:latin typeface="Nunito Bold"/>
                  <a:ea typeface="Nunito Bold"/>
                </a:rPr>
                <a:t>새로운</a:t>
              </a:r>
              <a:r>
                <a:rPr lang="en-US" sz="2999" dirty="0">
                  <a:solidFill>
                    <a:srgbClr val="FFFFFF"/>
                  </a:solidFill>
                  <a:latin typeface="Nunito Bold"/>
                  <a:ea typeface="Nunito Bold"/>
                </a:rPr>
                <a:t> </a:t>
              </a:r>
              <a:r>
                <a:rPr lang="en-US" sz="2999" dirty="0" err="1">
                  <a:solidFill>
                    <a:srgbClr val="FFFFFF"/>
                  </a:solidFill>
                  <a:latin typeface="Nunito Bold"/>
                  <a:ea typeface="Nunito Bold"/>
                </a:rPr>
                <a:t>터미널에</a:t>
              </a:r>
              <a:r>
                <a:rPr lang="en-US" sz="2999" dirty="0">
                  <a:solidFill>
                    <a:srgbClr val="FFFFFF"/>
                  </a:solidFill>
                  <a:latin typeface="Nunito Bold"/>
                  <a:ea typeface="Nunito Bold"/>
                </a:rPr>
                <a:t> </a:t>
              </a:r>
              <a:r>
                <a:rPr lang="en-US" sz="2999" dirty="0" err="1">
                  <a:solidFill>
                    <a:srgbClr val="FFFFFF"/>
                  </a:solidFill>
                  <a:latin typeface="Nunito Bold"/>
                  <a:ea typeface="Nunito Bold"/>
                </a:rPr>
                <a:t>부착할</a:t>
              </a:r>
              <a:r>
                <a:rPr lang="en-US" sz="2999" dirty="0">
                  <a:solidFill>
                    <a:srgbClr val="FFFFFF"/>
                  </a:solidFill>
                  <a:latin typeface="Nunito Bold"/>
                  <a:ea typeface="Nunito Bold"/>
                </a:rPr>
                <a:t> 수 </a:t>
              </a:r>
              <a:r>
                <a:rPr lang="en-US" sz="2999" dirty="0" err="1">
                  <a:solidFill>
                    <a:srgbClr val="FFFFFF"/>
                  </a:solidFill>
                  <a:latin typeface="Nunito Bold"/>
                  <a:ea typeface="Nunito Bold"/>
                </a:rPr>
                <a:t>있다</a:t>
              </a:r>
              <a:r>
                <a:rPr lang="en-US" sz="2999" dirty="0">
                  <a:solidFill>
                    <a:srgbClr val="FFFFFF"/>
                  </a:solidFill>
                  <a:latin typeface="Nunito Bold"/>
                  <a:ea typeface="Nunito Bold"/>
                </a:rPr>
                <a:t>. 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832636" y="2917553"/>
            <a:ext cx="7415752" cy="5206908"/>
          </a:xfrm>
          <a:custGeom>
            <a:avLst/>
            <a:gdLst/>
            <a:ahLst/>
            <a:cxnLst/>
            <a:rect l="l" t="t" r="r" b="b"/>
            <a:pathLst>
              <a:path w="7415752" h="5206908">
                <a:moveTo>
                  <a:pt x="0" y="0"/>
                </a:moveTo>
                <a:lnTo>
                  <a:pt x="7415752" y="0"/>
                </a:lnTo>
                <a:lnTo>
                  <a:pt x="7415752" y="5206909"/>
                </a:lnTo>
                <a:lnTo>
                  <a:pt x="0" y="52069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224" t="-6015" r="-9781" b="-6332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832636" y="3501054"/>
            <a:ext cx="7415752" cy="4623408"/>
            <a:chOff x="0" y="0"/>
            <a:chExt cx="1953120" cy="12176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53120" cy="1217688"/>
            </a:xfrm>
            <a:custGeom>
              <a:avLst/>
              <a:gdLst/>
              <a:ahLst/>
              <a:cxnLst/>
              <a:rect l="l" t="t" r="r" b="b"/>
              <a:pathLst>
                <a:path w="1953120" h="1217688">
                  <a:moveTo>
                    <a:pt x="20880" y="0"/>
                  </a:moveTo>
                  <a:lnTo>
                    <a:pt x="1932240" y="0"/>
                  </a:lnTo>
                  <a:cubicBezTo>
                    <a:pt x="1937778" y="0"/>
                    <a:pt x="1943089" y="2200"/>
                    <a:pt x="1947004" y="6116"/>
                  </a:cubicBezTo>
                  <a:cubicBezTo>
                    <a:pt x="1950920" y="10031"/>
                    <a:pt x="1953120" y="15342"/>
                    <a:pt x="1953120" y="20880"/>
                  </a:cubicBezTo>
                  <a:lnTo>
                    <a:pt x="1953120" y="1196808"/>
                  </a:lnTo>
                  <a:cubicBezTo>
                    <a:pt x="1953120" y="1202346"/>
                    <a:pt x="1950920" y="1207656"/>
                    <a:pt x="1947004" y="1211572"/>
                  </a:cubicBezTo>
                  <a:cubicBezTo>
                    <a:pt x="1943089" y="1215488"/>
                    <a:pt x="1937778" y="1217688"/>
                    <a:pt x="1932240" y="1217688"/>
                  </a:cubicBezTo>
                  <a:lnTo>
                    <a:pt x="20880" y="1217688"/>
                  </a:lnTo>
                  <a:cubicBezTo>
                    <a:pt x="15342" y="1217688"/>
                    <a:pt x="10031" y="1215488"/>
                    <a:pt x="6116" y="1211572"/>
                  </a:cubicBezTo>
                  <a:cubicBezTo>
                    <a:pt x="2200" y="1207656"/>
                    <a:pt x="0" y="1202346"/>
                    <a:pt x="0" y="1196808"/>
                  </a:cubicBezTo>
                  <a:lnTo>
                    <a:pt x="0" y="20880"/>
                  </a:lnTo>
                  <a:cubicBezTo>
                    <a:pt x="0" y="15342"/>
                    <a:pt x="2200" y="10031"/>
                    <a:pt x="6116" y="6116"/>
                  </a:cubicBezTo>
                  <a:cubicBezTo>
                    <a:pt x="10031" y="2200"/>
                    <a:pt x="15342" y="0"/>
                    <a:pt x="20880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953120" cy="1255788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l">
                <a:lnSpc>
                  <a:spcPts val="3219"/>
                </a:lnSpc>
                <a:spcBef>
                  <a:spcPct val="0"/>
                </a:spcBef>
              </a:pPr>
              <a:r>
                <a:rPr lang="en-US" sz="2299" u="none" strike="noStrike">
                  <a:solidFill>
                    <a:srgbClr val="7ED957"/>
                  </a:solidFill>
                  <a:latin typeface="Nunito Bold"/>
                </a:rPr>
                <a:t>itsfoss@ubuntu</a:t>
              </a:r>
              <a:r>
                <a:rPr lang="en-US" sz="2299" u="none" strike="noStrike">
                  <a:solidFill>
                    <a:srgbClr val="FFFFFF"/>
                  </a:solidFill>
                  <a:latin typeface="Nunito Bold"/>
                </a:rPr>
                <a:t>:</a:t>
              </a:r>
              <a:r>
                <a:rPr lang="en-US" sz="2299" u="none" strike="noStrike">
                  <a:solidFill>
                    <a:srgbClr val="5284FF"/>
                  </a:solidFill>
                  <a:latin typeface="Nunito Bold"/>
                </a:rPr>
                <a:t>/tmp</a:t>
              </a:r>
              <a:r>
                <a:rPr lang="en-US" sz="2299" u="none" strike="noStrike">
                  <a:solidFill>
                    <a:srgbClr val="FFFFFF"/>
                  </a:solidFill>
                  <a:latin typeface="Nunito Bold"/>
                </a:rPr>
                <a:t>$</a:t>
              </a:r>
              <a:r>
                <a:rPr lang="en-US" sz="2299" u="none" strike="noStrike">
                  <a:solidFill>
                    <a:srgbClr val="FFFFFF"/>
                  </a:solidFill>
                  <a:latin typeface="Nunito Medium"/>
                </a:rPr>
                <a:t> python3</a:t>
              </a:r>
            </a:p>
            <a:p>
              <a:pPr marL="0" lvl="0" indent="0" algn="l">
                <a:lnSpc>
                  <a:spcPts val="3219"/>
                </a:lnSpc>
                <a:spcBef>
                  <a:spcPct val="0"/>
                </a:spcBef>
              </a:pPr>
              <a:r>
                <a:rPr lang="en-US" sz="2299" u="none" strike="noStrike">
                  <a:solidFill>
                    <a:srgbClr val="FFFFFF"/>
                  </a:solidFill>
                  <a:latin typeface="Nunito Medium"/>
                </a:rPr>
                <a:t>itsfoss@ubuntu:/proc/2515$ python3</a:t>
              </a:r>
            </a:p>
            <a:p>
              <a:pPr marL="0" lvl="0" indent="0" algn="l">
                <a:lnSpc>
                  <a:spcPts val="3219"/>
                </a:lnSpc>
                <a:spcBef>
                  <a:spcPct val="0"/>
                </a:spcBef>
              </a:pPr>
              <a:r>
                <a:rPr lang="en-US" sz="2299" u="none" strike="noStrike">
                  <a:solidFill>
                    <a:srgbClr val="FFFFFF"/>
                  </a:solidFill>
                  <a:latin typeface="Nunito Medium"/>
                </a:rPr>
                <a:t>Python 3.10.12 [GCC 11.4.0] on linux</a:t>
              </a:r>
            </a:p>
            <a:p>
              <a:pPr marL="0" lvl="0" indent="0" algn="l">
                <a:lnSpc>
                  <a:spcPts val="3219"/>
                </a:lnSpc>
                <a:spcBef>
                  <a:spcPct val="0"/>
                </a:spcBef>
              </a:pPr>
              <a:r>
                <a:rPr lang="en-US" sz="2299" u="none" strike="noStrike">
                  <a:solidFill>
                    <a:srgbClr val="FFFFFF"/>
                  </a:solidFill>
                  <a:latin typeface="Nunito Medium"/>
                </a:rPr>
                <a:t>Type "help" for more information.</a:t>
              </a:r>
            </a:p>
            <a:p>
              <a:pPr marL="0" lvl="0" indent="0" algn="l">
                <a:lnSpc>
                  <a:spcPts val="3219"/>
                </a:lnSpc>
                <a:spcBef>
                  <a:spcPct val="0"/>
                </a:spcBef>
              </a:pPr>
              <a:r>
                <a:rPr lang="en-US" sz="2299" u="none" strike="noStrike">
                  <a:solidFill>
                    <a:srgbClr val="FFFFFF"/>
                  </a:solidFill>
                  <a:latin typeface="Nunito Medium"/>
                </a:rPr>
                <a:t>&gt;&gt;&gt; import time</a:t>
              </a:r>
            </a:p>
            <a:p>
              <a:pPr marL="0" lvl="0" indent="0" algn="l">
                <a:lnSpc>
                  <a:spcPts val="3219"/>
                </a:lnSpc>
                <a:spcBef>
                  <a:spcPct val="0"/>
                </a:spcBef>
              </a:pPr>
              <a:r>
                <a:rPr lang="en-US" sz="2299" u="none" strike="noStrike">
                  <a:solidFill>
                    <a:srgbClr val="FFFFFF"/>
                  </a:solidFill>
                  <a:latin typeface="Nunito Medium"/>
                </a:rPr>
                <a:t>&gt;&gt;&gt; while True:</a:t>
              </a:r>
            </a:p>
            <a:p>
              <a:pPr marL="0" lvl="0" indent="0" algn="l">
                <a:lnSpc>
                  <a:spcPts val="3219"/>
                </a:lnSpc>
                <a:spcBef>
                  <a:spcPct val="0"/>
                </a:spcBef>
              </a:pPr>
              <a:r>
                <a:rPr lang="en-US" sz="2299" u="none" strike="noStrike">
                  <a:solidFill>
                    <a:srgbClr val="FFFFFF"/>
                  </a:solidFill>
                  <a:latin typeface="Nunito Medium"/>
                </a:rPr>
                <a:t>...     print("Hello World")</a:t>
              </a:r>
            </a:p>
            <a:p>
              <a:pPr marL="0" lvl="0" indent="0" algn="l">
                <a:lnSpc>
                  <a:spcPts val="3219"/>
                </a:lnSpc>
                <a:spcBef>
                  <a:spcPct val="0"/>
                </a:spcBef>
              </a:pPr>
              <a:r>
                <a:rPr lang="en-US" sz="2299" u="none" strike="noStrike">
                  <a:solidFill>
                    <a:srgbClr val="FFFFFF"/>
                  </a:solidFill>
                  <a:latin typeface="Nunito Medium"/>
                </a:rPr>
                <a:t>...     time.sleep(1)</a:t>
              </a:r>
            </a:p>
            <a:p>
              <a:pPr marL="0" lvl="0" indent="0" algn="l">
                <a:lnSpc>
                  <a:spcPts val="3219"/>
                </a:lnSpc>
                <a:spcBef>
                  <a:spcPct val="0"/>
                </a:spcBef>
              </a:pPr>
              <a:r>
                <a:rPr lang="en-US" sz="2299" u="none" strike="noStrike">
                  <a:solidFill>
                    <a:srgbClr val="FFFFFF"/>
                  </a:solidFill>
                  <a:latin typeface="Nunito Medium"/>
                </a:rPr>
                <a:t>...</a:t>
              </a:r>
            </a:p>
            <a:p>
              <a:pPr marL="0" lvl="0" indent="0" algn="l">
                <a:lnSpc>
                  <a:spcPts val="3219"/>
                </a:lnSpc>
                <a:spcBef>
                  <a:spcPct val="0"/>
                </a:spcBef>
              </a:pPr>
              <a:r>
                <a:rPr lang="en-US" sz="2299" u="none" strike="noStrike">
                  <a:solidFill>
                    <a:srgbClr val="FFFFFF"/>
                  </a:solidFill>
                  <a:latin typeface="Nunito Medium"/>
                </a:rPr>
                <a:t>Hello World</a:t>
              </a:r>
            </a:p>
            <a:p>
              <a:pPr marL="0" lvl="0" indent="0" algn="l">
                <a:lnSpc>
                  <a:spcPts val="3219"/>
                </a:lnSpc>
                <a:spcBef>
                  <a:spcPct val="0"/>
                </a:spcBef>
              </a:pPr>
              <a:endParaRPr lang="en-US" sz="2299" u="none" strike="noStrike">
                <a:solidFill>
                  <a:srgbClr val="FFFFFF"/>
                </a:solidFill>
                <a:latin typeface="Nunito Medium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32636" y="1464673"/>
            <a:ext cx="7563039" cy="919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79"/>
              </a:lnSpc>
            </a:pPr>
            <a:r>
              <a:rPr lang="en-US" sz="5599">
                <a:solidFill>
                  <a:srgbClr val="FFFFFF"/>
                </a:solidFill>
                <a:latin typeface="210 네버랜드 Light"/>
                <a:ea typeface="210 네버랜드 Light"/>
              </a:rPr>
              <a:t>Process와 터미널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7128" y="357673"/>
            <a:ext cx="761572" cy="47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</a:pPr>
            <a:r>
              <a:rPr lang="en-US" sz="2874">
                <a:solidFill>
                  <a:srgbClr val="000000"/>
                </a:solidFill>
                <a:latin typeface="210 네버랜드 Bold"/>
              </a:rPr>
              <a:t>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9395" y="325438"/>
            <a:ext cx="7136280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210 네버랜드 Light"/>
                <a:ea typeface="210 네버랜드 Light"/>
              </a:rPr>
              <a:t>UI 구현 - Process와 TTY</a:t>
            </a:r>
          </a:p>
        </p:txBody>
      </p:sp>
      <p:sp>
        <p:nvSpPr>
          <p:cNvPr id="15" name="Freeform 15"/>
          <p:cNvSpPr/>
          <p:nvPr/>
        </p:nvSpPr>
        <p:spPr>
          <a:xfrm>
            <a:off x="9843548" y="2917553"/>
            <a:ext cx="7415752" cy="5206908"/>
          </a:xfrm>
          <a:custGeom>
            <a:avLst/>
            <a:gdLst/>
            <a:ahLst/>
            <a:cxnLst/>
            <a:rect l="l" t="t" r="r" b="b"/>
            <a:pathLst>
              <a:path w="7415752" h="5206908">
                <a:moveTo>
                  <a:pt x="0" y="0"/>
                </a:moveTo>
                <a:lnTo>
                  <a:pt x="7415752" y="0"/>
                </a:lnTo>
                <a:lnTo>
                  <a:pt x="7415752" y="5206909"/>
                </a:lnTo>
                <a:lnTo>
                  <a:pt x="0" y="52069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224" t="-6015" r="-9781" b="-6332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9843548" y="3501054"/>
            <a:ext cx="7415752" cy="4623408"/>
            <a:chOff x="0" y="0"/>
            <a:chExt cx="1953120" cy="121768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53120" cy="1217688"/>
            </a:xfrm>
            <a:custGeom>
              <a:avLst/>
              <a:gdLst/>
              <a:ahLst/>
              <a:cxnLst/>
              <a:rect l="l" t="t" r="r" b="b"/>
              <a:pathLst>
                <a:path w="1953120" h="1217688">
                  <a:moveTo>
                    <a:pt x="20880" y="0"/>
                  </a:moveTo>
                  <a:lnTo>
                    <a:pt x="1932240" y="0"/>
                  </a:lnTo>
                  <a:cubicBezTo>
                    <a:pt x="1937778" y="0"/>
                    <a:pt x="1943089" y="2200"/>
                    <a:pt x="1947004" y="6116"/>
                  </a:cubicBezTo>
                  <a:cubicBezTo>
                    <a:pt x="1950920" y="10031"/>
                    <a:pt x="1953120" y="15342"/>
                    <a:pt x="1953120" y="20880"/>
                  </a:cubicBezTo>
                  <a:lnTo>
                    <a:pt x="1953120" y="1196808"/>
                  </a:lnTo>
                  <a:cubicBezTo>
                    <a:pt x="1953120" y="1202346"/>
                    <a:pt x="1950920" y="1207656"/>
                    <a:pt x="1947004" y="1211572"/>
                  </a:cubicBezTo>
                  <a:cubicBezTo>
                    <a:pt x="1943089" y="1215488"/>
                    <a:pt x="1937778" y="1217688"/>
                    <a:pt x="1932240" y="1217688"/>
                  </a:cubicBezTo>
                  <a:lnTo>
                    <a:pt x="20880" y="1217688"/>
                  </a:lnTo>
                  <a:cubicBezTo>
                    <a:pt x="15342" y="1217688"/>
                    <a:pt x="10031" y="1215488"/>
                    <a:pt x="6116" y="1211572"/>
                  </a:cubicBezTo>
                  <a:cubicBezTo>
                    <a:pt x="2200" y="1207656"/>
                    <a:pt x="0" y="1202346"/>
                    <a:pt x="0" y="1196808"/>
                  </a:cubicBezTo>
                  <a:lnTo>
                    <a:pt x="0" y="20880"/>
                  </a:lnTo>
                  <a:cubicBezTo>
                    <a:pt x="0" y="15342"/>
                    <a:pt x="2200" y="10031"/>
                    <a:pt x="6116" y="6116"/>
                  </a:cubicBezTo>
                  <a:cubicBezTo>
                    <a:pt x="10031" y="2200"/>
                    <a:pt x="15342" y="0"/>
                    <a:pt x="20880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953120" cy="1255788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l">
                <a:lnSpc>
                  <a:spcPts val="3219"/>
                </a:lnSpc>
                <a:spcBef>
                  <a:spcPct val="0"/>
                </a:spcBef>
              </a:pPr>
              <a:r>
                <a:rPr lang="en-US" sz="2299" u="none" strike="noStrike">
                  <a:solidFill>
                    <a:srgbClr val="7ED957"/>
                  </a:solidFill>
                  <a:latin typeface="Nunito Bold"/>
                </a:rPr>
                <a:t>itsfoss@ubuntu</a:t>
              </a:r>
              <a:r>
                <a:rPr lang="en-US" sz="2299" u="none" strike="noStrike">
                  <a:solidFill>
                    <a:srgbClr val="FFFFFF"/>
                  </a:solidFill>
                  <a:latin typeface="Nunito Bold"/>
                </a:rPr>
                <a:t>:</a:t>
              </a:r>
              <a:r>
                <a:rPr lang="en-US" sz="2299" u="none" strike="noStrike">
                  <a:solidFill>
                    <a:srgbClr val="5284FF"/>
                  </a:solidFill>
                  <a:latin typeface="Nunito Bold"/>
                </a:rPr>
                <a:t>/tmp</a:t>
              </a:r>
              <a:r>
                <a:rPr lang="en-US" sz="2299" u="none" strike="noStrike">
                  <a:solidFill>
                    <a:srgbClr val="FFFFFF"/>
                  </a:solidFill>
                  <a:latin typeface="Nunito Bold"/>
                </a:rPr>
                <a:t>$</a:t>
              </a:r>
              <a:r>
                <a:rPr lang="en-US" sz="2299" u="none" strike="noStrike">
                  <a:solidFill>
                    <a:srgbClr val="FFFFFF"/>
                  </a:solidFill>
                  <a:latin typeface="Nunito Medium"/>
                </a:rPr>
                <a:t> reptyr 2515</a:t>
              </a:r>
            </a:p>
            <a:p>
              <a:pPr marL="0" lvl="0" indent="0" algn="l">
                <a:lnSpc>
                  <a:spcPts val="3219"/>
                </a:lnSpc>
                <a:spcBef>
                  <a:spcPct val="0"/>
                </a:spcBef>
              </a:pPr>
              <a:r>
                <a:rPr lang="en-US" sz="2299" u="none" strike="noStrike">
                  <a:solidFill>
                    <a:srgbClr val="FFFFFF"/>
                  </a:solidFill>
                  <a:latin typeface="Nunito Medium"/>
                </a:rPr>
                <a:t>Hello World</a:t>
              </a:r>
            </a:p>
            <a:p>
              <a:pPr marL="0" lvl="0" indent="0" algn="l">
                <a:lnSpc>
                  <a:spcPts val="3219"/>
                </a:lnSpc>
                <a:spcBef>
                  <a:spcPct val="0"/>
                </a:spcBef>
              </a:pPr>
              <a:r>
                <a:rPr lang="en-US" sz="2299" u="none" strike="noStrike">
                  <a:solidFill>
                    <a:srgbClr val="FFFFFF"/>
                  </a:solidFill>
                  <a:latin typeface="Nunito Medium"/>
                </a:rPr>
                <a:t>Hello World</a:t>
              </a:r>
            </a:p>
            <a:p>
              <a:pPr marL="0" lvl="0" indent="0" algn="l">
                <a:lnSpc>
                  <a:spcPts val="3219"/>
                </a:lnSpc>
                <a:spcBef>
                  <a:spcPct val="0"/>
                </a:spcBef>
              </a:pPr>
              <a:r>
                <a:rPr lang="en-US" sz="2299" u="none" strike="noStrike">
                  <a:solidFill>
                    <a:srgbClr val="FFFFFF"/>
                  </a:solidFill>
                  <a:latin typeface="Nunito Medium"/>
                </a:rPr>
                <a:t>Hello World</a:t>
              </a:r>
            </a:p>
            <a:p>
              <a:pPr marL="0" lvl="0" indent="0" algn="l">
                <a:lnSpc>
                  <a:spcPts val="3219"/>
                </a:lnSpc>
                <a:spcBef>
                  <a:spcPct val="0"/>
                </a:spcBef>
              </a:pPr>
              <a:r>
                <a:rPr lang="en-US" sz="2299" u="none" strike="noStrike">
                  <a:solidFill>
                    <a:srgbClr val="FFFFFF"/>
                  </a:solidFill>
                  <a:latin typeface="Nunito Medium"/>
                </a:rPr>
                <a:t>Hello World</a:t>
              </a:r>
            </a:p>
            <a:p>
              <a:pPr marL="0" lvl="0" indent="0" algn="l">
                <a:lnSpc>
                  <a:spcPts val="3219"/>
                </a:lnSpc>
                <a:spcBef>
                  <a:spcPct val="0"/>
                </a:spcBef>
              </a:pPr>
              <a:r>
                <a:rPr lang="en-US" sz="2299" u="none" strike="noStrike">
                  <a:solidFill>
                    <a:srgbClr val="FFFFFF"/>
                  </a:solidFill>
                  <a:latin typeface="Nunito Medium"/>
                </a:rPr>
                <a:t>Hello World</a:t>
              </a:r>
            </a:p>
            <a:p>
              <a:pPr marL="0" lvl="0" indent="0" algn="l">
                <a:lnSpc>
                  <a:spcPts val="3219"/>
                </a:lnSpc>
                <a:spcBef>
                  <a:spcPct val="0"/>
                </a:spcBef>
              </a:pPr>
              <a:r>
                <a:rPr lang="en-US" sz="2299" u="none" strike="noStrike">
                  <a:solidFill>
                    <a:srgbClr val="FFFFFF"/>
                  </a:solidFill>
                  <a:latin typeface="Nunito Medium"/>
                </a:rPr>
                <a:t>Hello World</a:t>
              </a:r>
            </a:p>
          </p:txBody>
        </p:sp>
      </p:grpSp>
      <p:sp>
        <p:nvSpPr>
          <p:cNvPr id="19" name="AutoShape 19"/>
          <p:cNvSpPr/>
          <p:nvPr/>
        </p:nvSpPr>
        <p:spPr>
          <a:xfrm flipH="1">
            <a:off x="2778896" y="5521007"/>
            <a:ext cx="7064652" cy="1892968"/>
          </a:xfrm>
          <a:prstGeom prst="line">
            <a:avLst/>
          </a:prstGeom>
          <a:ln w="95250" cap="flat">
            <a:solidFill>
              <a:srgbClr val="FF3131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5020" y="226633"/>
            <a:ext cx="773680" cy="772713"/>
          </a:xfrm>
          <a:custGeom>
            <a:avLst/>
            <a:gdLst/>
            <a:ahLst/>
            <a:cxnLst/>
            <a:rect l="l" t="t" r="r" b="b"/>
            <a:pathLst>
              <a:path w="773680" h="772713">
                <a:moveTo>
                  <a:pt x="0" y="0"/>
                </a:moveTo>
                <a:lnTo>
                  <a:pt x="773680" y="0"/>
                </a:lnTo>
                <a:lnTo>
                  <a:pt x="773680" y="772713"/>
                </a:lnTo>
                <a:lnTo>
                  <a:pt x="0" y="7727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458065" y="1900930"/>
            <a:ext cx="12072905" cy="7357370"/>
          </a:xfrm>
          <a:custGeom>
            <a:avLst/>
            <a:gdLst/>
            <a:ahLst/>
            <a:cxnLst/>
            <a:rect l="l" t="t" r="r" b="b"/>
            <a:pathLst>
              <a:path w="12072905" h="7357370">
                <a:moveTo>
                  <a:pt x="0" y="0"/>
                </a:moveTo>
                <a:lnTo>
                  <a:pt x="12072905" y="0"/>
                </a:lnTo>
                <a:lnTo>
                  <a:pt x="12072905" y="7357370"/>
                </a:lnTo>
                <a:lnTo>
                  <a:pt x="0" y="73573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267128" y="357673"/>
            <a:ext cx="761572" cy="47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</a:pPr>
            <a:r>
              <a:rPr lang="en-US" sz="2874">
                <a:solidFill>
                  <a:srgbClr val="000000"/>
                </a:solidFill>
                <a:latin typeface="210 네버랜드 Bold"/>
              </a:rPr>
              <a:t>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73553" y="348148"/>
            <a:ext cx="8189146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210 네버랜드 Light"/>
                <a:ea typeface="210 네버랜드 Light"/>
              </a:rPr>
              <a:t>UI 구현 - Tmux(Terminal multiplexer)</a:t>
            </a:r>
          </a:p>
        </p:txBody>
      </p:sp>
      <p:sp>
        <p:nvSpPr>
          <p:cNvPr id="6" name="AutoShape 6"/>
          <p:cNvSpPr/>
          <p:nvPr/>
        </p:nvSpPr>
        <p:spPr>
          <a:xfrm flipH="1">
            <a:off x="10292278" y="4575067"/>
            <a:ext cx="2566540" cy="568433"/>
          </a:xfrm>
          <a:prstGeom prst="line">
            <a:avLst/>
          </a:prstGeom>
          <a:ln w="14287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7"/>
          <p:cNvSpPr/>
          <p:nvPr/>
        </p:nvSpPr>
        <p:spPr>
          <a:xfrm flipH="1">
            <a:off x="11574317" y="6175070"/>
            <a:ext cx="3651663" cy="1588370"/>
          </a:xfrm>
          <a:prstGeom prst="line">
            <a:avLst/>
          </a:prstGeom>
          <a:ln w="14287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3192660" y="2711113"/>
            <a:ext cx="4734323" cy="480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0"/>
              </a:lnSpc>
              <a:spcBef>
                <a:spcPct val="0"/>
              </a:spcBef>
            </a:pPr>
            <a:r>
              <a:rPr lang="en-US" sz="2850">
                <a:solidFill>
                  <a:srgbClr val="FFFFFF"/>
                </a:solidFill>
                <a:latin typeface="Nunito Bold"/>
                <a:ea typeface="Nunito Bold"/>
              </a:rPr>
              <a:t>1. Process fork 생성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92660" y="3616246"/>
            <a:ext cx="4066640" cy="958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1"/>
              </a:lnSpc>
            </a:pPr>
            <a:r>
              <a:rPr lang="en-US" sz="2751">
                <a:solidFill>
                  <a:srgbClr val="FFFFFF"/>
                </a:solidFill>
                <a:latin typeface="Nunito Bold"/>
                <a:ea typeface="Nunito Bold"/>
              </a:rPr>
              <a:t>2. Reptyr로 tmux attach</a:t>
            </a:r>
          </a:p>
          <a:p>
            <a:pPr algn="l">
              <a:lnSpc>
                <a:spcPts val="3851"/>
              </a:lnSpc>
              <a:spcBef>
                <a:spcPct val="0"/>
              </a:spcBef>
            </a:pPr>
            <a:r>
              <a:rPr lang="en-US" sz="2751">
                <a:solidFill>
                  <a:srgbClr val="FFFFFF"/>
                </a:solidFill>
                <a:latin typeface="Nunito Bold"/>
              </a:rPr>
              <a:t>ex) Reptyr 501566</a:t>
            </a:r>
          </a:p>
        </p:txBody>
      </p:sp>
      <p:sp>
        <p:nvSpPr>
          <p:cNvPr id="10" name="AutoShape 10"/>
          <p:cNvSpPr/>
          <p:nvPr/>
        </p:nvSpPr>
        <p:spPr>
          <a:xfrm flipH="1" flipV="1">
            <a:off x="10292278" y="2389445"/>
            <a:ext cx="5267544" cy="369293"/>
          </a:xfrm>
          <a:prstGeom prst="line">
            <a:avLst/>
          </a:prstGeom>
          <a:ln w="14287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12858818" y="4730475"/>
            <a:ext cx="4734323" cy="1444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1"/>
              </a:lnSpc>
            </a:pPr>
            <a:r>
              <a:rPr lang="en-US" sz="2751">
                <a:solidFill>
                  <a:srgbClr val="FFFFFF"/>
                </a:solidFill>
                <a:latin typeface="Nunito Bold"/>
              </a:rPr>
              <a:t>    </a:t>
            </a:r>
          </a:p>
          <a:p>
            <a:pPr algn="l">
              <a:lnSpc>
                <a:spcPts val="3851"/>
              </a:lnSpc>
            </a:pPr>
            <a:r>
              <a:rPr lang="en-US" sz="2751">
                <a:solidFill>
                  <a:srgbClr val="FFFFFF"/>
                </a:solidFill>
                <a:latin typeface="Nunito Bold"/>
                <a:ea typeface="Nunito Bold"/>
              </a:rPr>
              <a:t>    원하는대로 구현/조정 가능!</a:t>
            </a:r>
          </a:p>
          <a:p>
            <a:pPr algn="l">
              <a:lnSpc>
                <a:spcPts val="3851"/>
              </a:lnSpc>
              <a:spcBef>
                <a:spcPct val="0"/>
              </a:spcBef>
            </a:pPr>
            <a:endParaRPr lang="en-US" sz="2751">
              <a:solidFill>
                <a:srgbClr val="FFFFFF"/>
              </a:solidFill>
              <a:latin typeface="Nunito Bold"/>
              <a:ea typeface="Nunito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1872" y="524309"/>
            <a:ext cx="17284256" cy="9238381"/>
            <a:chOff x="0" y="0"/>
            <a:chExt cx="4552232" cy="24331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2232" cy="2433154"/>
            </a:xfrm>
            <a:custGeom>
              <a:avLst/>
              <a:gdLst/>
              <a:ahLst/>
              <a:cxnLst/>
              <a:rect l="l" t="t" r="r" b="b"/>
              <a:pathLst>
                <a:path w="4552232" h="2433154">
                  <a:moveTo>
                    <a:pt x="34938" y="0"/>
                  </a:moveTo>
                  <a:lnTo>
                    <a:pt x="4517295" y="0"/>
                  </a:lnTo>
                  <a:cubicBezTo>
                    <a:pt x="4526561" y="0"/>
                    <a:pt x="4535447" y="3681"/>
                    <a:pt x="4541999" y="10233"/>
                  </a:cubicBezTo>
                  <a:cubicBezTo>
                    <a:pt x="4548551" y="16785"/>
                    <a:pt x="4552232" y="25672"/>
                    <a:pt x="4552232" y="34938"/>
                  </a:cubicBezTo>
                  <a:lnTo>
                    <a:pt x="4552232" y="2398216"/>
                  </a:lnTo>
                  <a:cubicBezTo>
                    <a:pt x="4552232" y="2417512"/>
                    <a:pt x="4536590" y="2433154"/>
                    <a:pt x="4517295" y="2433154"/>
                  </a:cubicBezTo>
                  <a:lnTo>
                    <a:pt x="34938" y="2433154"/>
                  </a:lnTo>
                  <a:cubicBezTo>
                    <a:pt x="25672" y="2433154"/>
                    <a:pt x="16785" y="2429473"/>
                    <a:pt x="10233" y="2422921"/>
                  </a:cubicBezTo>
                  <a:cubicBezTo>
                    <a:pt x="3681" y="2416369"/>
                    <a:pt x="0" y="2407482"/>
                    <a:pt x="0" y="2398216"/>
                  </a:cubicBezTo>
                  <a:lnTo>
                    <a:pt x="0" y="34938"/>
                  </a:lnTo>
                  <a:cubicBezTo>
                    <a:pt x="0" y="15642"/>
                    <a:pt x="15642" y="0"/>
                    <a:pt x="34938" y="0"/>
                  </a:cubicBezTo>
                  <a:close/>
                </a:path>
              </a:pathLst>
            </a:custGeom>
            <a:solidFill>
              <a:srgbClr val="D9D9D9">
                <a:alpha val="2980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2232" cy="2480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59995" y="2920536"/>
            <a:ext cx="2571215" cy="440711"/>
          </a:xfrm>
          <a:custGeom>
            <a:avLst/>
            <a:gdLst/>
            <a:ahLst/>
            <a:cxnLst/>
            <a:rect l="l" t="t" r="r" b="b"/>
            <a:pathLst>
              <a:path w="2571215" h="440711">
                <a:moveTo>
                  <a:pt x="0" y="0"/>
                </a:moveTo>
                <a:lnTo>
                  <a:pt x="2571215" y="0"/>
                </a:lnTo>
                <a:lnTo>
                  <a:pt x="2571215" y="440711"/>
                </a:lnTo>
                <a:lnTo>
                  <a:pt x="0" y="4407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613" b="-761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890239" y="760630"/>
            <a:ext cx="3199861" cy="2159906"/>
          </a:xfrm>
          <a:custGeom>
            <a:avLst/>
            <a:gdLst/>
            <a:ahLst/>
            <a:cxnLst/>
            <a:rect l="l" t="t" r="r" b="b"/>
            <a:pathLst>
              <a:path w="3199861" h="2159906">
                <a:moveTo>
                  <a:pt x="0" y="0"/>
                </a:moveTo>
                <a:lnTo>
                  <a:pt x="3199862" y="0"/>
                </a:lnTo>
                <a:lnTo>
                  <a:pt x="3199862" y="2159906"/>
                </a:lnTo>
                <a:lnTo>
                  <a:pt x="0" y="21599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1318181"/>
            <a:ext cx="3033805" cy="98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67"/>
              </a:lnSpc>
            </a:pPr>
            <a:r>
              <a:rPr lang="en-US" sz="6129">
                <a:solidFill>
                  <a:srgbClr val="FFFFFF"/>
                </a:solidFill>
                <a:ea typeface="210 네버랜드 Light"/>
              </a:rPr>
              <a:t>목차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00576" y="4497309"/>
            <a:ext cx="7918837" cy="4043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36"/>
              </a:lnSpc>
            </a:pPr>
            <a:r>
              <a:rPr lang="en-US" sz="3959">
                <a:solidFill>
                  <a:srgbClr val="FFFFFF"/>
                </a:solidFill>
                <a:latin typeface="210 네버랜드"/>
                <a:ea typeface="210 네버랜드"/>
              </a:rPr>
              <a:t>  1. 프로젝트 아키텍처</a:t>
            </a:r>
          </a:p>
          <a:p>
            <a:pPr algn="l">
              <a:lnSpc>
                <a:spcPts val="8236"/>
              </a:lnSpc>
            </a:pPr>
            <a:r>
              <a:rPr lang="en-US" sz="3959">
                <a:solidFill>
                  <a:srgbClr val="FFFFFF"/>
                </a:solidFill>
                <a:latin typeface="210 네버랜드"/>
                <a:ea typeface="210 네버랜드"/>
              </a:rPr>
              <a:t>  2. 스케줄러 구현</a:t>
            </a:r>
          </a:p>
          <a:p>
            <a:pPr algn="l">
              <a:lnSpc>
                <a:spcPts val="8028"/>
              </a:lnSpc>
            </a:pPr>
            <a:r>
              <a:rPr lang="en-US" sz="3860">
                <a:solidFill>
                  <a:srgbClr val="FFFFFF"/>
                </a:solidFill>
                <a:latin typeface="210 네버랜드"/>
                <a:ea typeface="210 네버랜드"/>
              </a:rPr>
              <a:t>  3. Process 구현</a:t>
            </a:r>
          </a:p>
          <a:p>
            <a:pPr algn="l">
              <a:lnSpc>
                <a:spcPts val="8236"/>
              </a:lnSpc>
            </a:pPr>
            <a:endParaRPr lang="en-US" sz="3860">
              <a:solidFill>
                <a:srgbClr val="FFFFFF"/>
              </a:solidFill>
              <a:latin typeface="210 네버랜드"/>
              <a:ea typeface="210 네버랜드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330645" y="3501974"/>
            <a:ext cx="9912268" cy="4063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29"/>
              </a:lnSpc>
            </a:pPr>
            <a:endParaRPr/>
          </a:p>
          <a:p>
            <a:pPr algn="l">
              <a:lnSpc>
                <a:spcPts val="8229"/>
              </a:lnSpc>
            </a:pPr>
            <a:r>
              <a:rPr lang="en-US" sz="3956">
                <a:solidFill>
                  <a:srgbClr val="FFFFFF"/>
                </a:solidFill>
                <a:latin typeface="210 네버랜드"/>
                <a:ea typeface="210 네버랜드"/>
              </a:rPr>
              <a:t>4. Stat 정보</a:t>
            </a:r>
          </a:p>
          <a:p>
            <a:pPr algn="l">
              <a:lnSpc>
                <a:spcPts val="8229"/>
              </a:lnSpc>
            </a:pPr>
            <a:r>
              <a:rPr lang="en-US" sz="3956">
                <a:solidFill>
                  <a:srgbClr val="FFFFFF"/>
                </a:solidFill>
                <a:latin typeface="210 네버랜드"/>
                <a:ea typeface="210 네버랜드"/>
              </a:rPr>
              <a:t>5. UI 구현</a:t>
            </a:r>
          </a:p>
          <a:p>
            <a:pPr algn="l">
              <a:lnSpc>
                <a:spcPts val="8229"/>
              </a:lnSpc>
            </a:pPr>
            <a:r>
              <a:rPr lang="en-US" sz="3956">
                <a:solidFill>
                  <a:srgbClr val="FFFFFF"/>
                </a:solidFill>
                <a:latin typeface="210 네버랜드"/>
              </a:rPr>
              <a:t>6. Challenge &amp; Solution</a:t>
            </a:r>
          </a:p>
        </p:txBody>
      </p:sp>
      <p:sp>
        <p:nvSpPr>
          <p:cNvPr id="10" name="AutoShape 10"/>
          <p:cNvSpPr/>
          <p:nvPr/>
        </p:nvSpPr>
        <p:spPr>
          <a:xfrm>
            <a:off x="8784501" y="3471520"/>
            <a:ext cx="0" cy="5486264"/>
          </a:xfrm>
          <a:prstGeom prst="line">
            <a:avLst/>
          </a:prstGeom>
          <a:ln w="85725" cap="flat">
            <a:solidFill>
              <a:srgbClr val="FFFFFF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54509" y="-4725578"/>
            <a:ext cx="16012640" cy="16012640"/>
          </a:xfrm>
          <a:custGeom>
            <a:avLst/>
            <a:gdLst/>
            <a:ahLst/>
            <a:cxnLst/>
            <a:rect l="l" t="t" r="r" b="b"/>
            <a:pathLst>
              <a:path w="16012640" h="16012640">
                <a:moveTo>
                  <a:pt x="0" y="0"/>
                </a:moveTo>
                <a:lnTo>
                  <a:pt x="16012640" y="0"/>
                </a:lnTo>
                <a:lnTo>
                  <a:pt x="16012640" y="16012640"/>
                </a:lnTo>
                <a:lnTo>
                  <a:pt x="0" y="16012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0" y="9191625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868208" y="7797983"/>
            <a:ext cx="4603347" cy="909161"/>
          </a:xfrm>
          <a:custGeom>
            <a:avLst/>
            <a:gdLst/>
            <a:ahLst/>
            <a:cxnLst/>
            <a:rect l="l" t="t" r="r" b="b"/>
            <a:pathLst>
              <a:path w="4603347" h="909161">
                <a:moveTo>
                  <a:pt x="0" y="0"/>
                </a:moveTo>
                <a:lnTo>
                  <a:pt x="4603348" y="0"/>
                </a:lnTo>
                <a:lnTo>
                  <a:pt x="4603348" y="909161"/>
                </a:lnTo>
                <a:lnTo>
                  <a:pt x="0" y="9091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294578" y="2047375"/>
            <a:ext cx="5750608" cy="5750608"/>
          </a:xfrm>
          <a:custGeom>
            <a:avLst/>
            <a:gdLst/>
            <a:ahLst/>
            <a:cxnLst/>
            <a:rect l="l" t="t" r="r" b="b"/>
            <a:pathLst>
              <a:path w="5750608" h="5750608">
                <a:moveTo>
                  <a:pt x="0" y="0"/>
                </a:moveTo>
                <a:lnTo>
                  <a:pt x="5750608" y="0"/>
                </a:lnTo>
                <a:lnTo>
                  <a:pt x="5750608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8890244" y="3670021"/>
            <a:ext cx="9547434" cy="4127962"/>
            <a:chOff x="0" y="0"/>
            <a:chExt cx="12729913" cy="5503950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0"/>
              <a:ext cx="12729913" cy="3806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439"/>
                </a:lnSpc>
              </a:pPr>
              <a:r>
                <a:rPr lang="en-US" sz="8799">
                  <a:solidFill>
                    <a:srgbClr val="FFFFFF"/>
                  </a:solidFill>
                  <a:latin typeface="210 네버랜드"/>
                </a:rPr>
                <a:t>6. Challenge </a:t>
              </a:r>
            </a:p>
            <a:p>
              <a:pPr algn="l">
                <a:lnSpc>
                  <a:spcPts val="11439"/>
                </a:lnSpc>
              </a:pPr>
              <a:r>
                <a:rPr lang="en-US" sz="8799">
                  <a:solidFill>
                    <a:srgbClr val="FFFFFF"/>
                  </a:solidFill>
                  <a:latin typeface="210 네버랜드"/>
                </a:rPr>
                <a:t>&amp; Solution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467629"/>
              <a:ext cx="12729913" cy="675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4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5020" y="226633"/>
            <a:ext cx="773680" cy="772713"/>
          </a:xfrm>
          <a:custGeom>
            <a:avLst/>
            <a:gdLst/>
            <a:ahLst/>
            <a:cxnLst/>
            <a:rect l="l" t="t" r="r" b="b"/>
            <a:pathLst>
              <a:path w="773680" h="772713">
                <a:moveTo>
                  <a:pt x="0" y="0"/>
                </a:moveTo>
                <a:lnTo>
                  <a:pt x="773680" y="0"/>
                </a:lnTo>
                <a:lnTo>
                  <a:pt x="773680" y="772713"/>
                </a:lnTo>
                <a:lnTo>
                  <a:pt x="0" y="7727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47914" y="1917123"/>
            <a:ext cx="10506263" cy="2904758"/>
            <a:chOff x="0" y="0"/>
            <a:chExt cx="2767082" cy="7650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67082" cy="765039"/>
            </a:xfrm>
            <a:custGeom>
              <a:avLst/>
              <a:gdLst/>
              <a:ahLst/>
              <a:cxnLst/>
              <a:rect l="l" t="t" r="r" b="b"/>
              <a:pathLst>
                <a:path w="2767082" h="765039">
                  <a:moveTo>
                    <a:pt x="37581" y="0"/>
                  </a:moveTo>
                  <a:lnTo>
                    <a:pt x="2729500" y="0"/>
                  </a:lnTo>
                  <a:cubicBezTo>
                    <a:pt x="2739468" y="0"/>
                    <a:pt x="2749027" y="3959"/>
                    <a:pt x="2756074" y="11007"/>
                  </a:cubicBezTo>
                  <a:cubicBezTo>
                    <a:pt x="2763122" y="18055"/>
                    <a:pt x="2767082" y="27614"/>
                    <a:pt x="2767082" y="37581"/>
                  </a:cubicBezTo>
                  <a:lnTo>
                    <a:pt x="2767082" y="727458"/>
                  </a:lnTo>
                  <a:cubicBezTo>
                    <a:pt x="2767082" y="737425"/>
                    <a:pt x="2763122" y="746984"/>
                    <a:pt x="2756074" y="754032"/>
                  </a:cubicBezTo>
                  <a:cubicBezTo>
                    <a:pt x="2749027" y="761080"/>
                    <a:pt x="2739468" y="765039"/>
                    <a:pt x="2729500" y="765039"/>
                  </a:cubicBezTo>
                  <a:lnTo>
                    <a:pt x="37581" y="765039"/>
                  </a:lnTo>
                  <a:cubicBezTo>
                    <a:pt x="27614" y="765039"/>
                    <a:pt x="18055" y="761080"/>
                    <a:pt x="11007" y="754032"/>
                  </a:cubicBezTo>
                  <a:cubicBezTo>
                    <a:pt x="3959" y="746984"/>
                    <a:pt x="0" y="737425"/>
                    <a:pt x="0" y="727458"/>
                  </a:cubicBezTo>
                  <a:lnTo>
                    <a:pt x="0" y="37581"/>
                  </a:lnTo>
                  <a:cubicBezTo>
                    <a:pt x="0" y="27614"/>
                    <a:pt x="3959" y="18055"/>
                    <a:pt x="11007" y="11007"/>
                  </a:cubicBezTo>
                  <a:cubicBezTo>
                    <a:pt x="18055" y="3959"/>
                    <a:pt x="27614" y="0"/>
                    <a:pt x="37581" y="0"/>
                  </a:cubicBezTo>
                  <a:close/>
                </a:path>
              </a:pathLst>
            </a:custGeom>
            <a:solidFill>
              <a:srgbClr val="D9D9D9">
                <a:alpha val="35686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767082" cy="812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47914" y="6229350"/>
            <a:ext cx="9459388" cy="3086100"/>
            <a:chOff x="0" y="0"/>
            <a:chExt cx="2491361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91361" cy="812800"/>
            </a:xfrm>
            <a:custGeom>
              <a:avLst/>
              <a:gdLst/>
              <a:ahLst/>
              <a:cxnLst/>
              <a:rect l="l" t="t" r="r" b="b"/>
              <a:pathLst>
                <a:path w="2491361" h="812800">
                  <a:moveTo>
                    <a:pt x="41740" y="0"/>
                  </a:moveTo>
                  <a:lnTo>
                    <a:pt x="2449621" y="0"/>
                  </a:lnTo>
                  <a:cubicBezTo>
                    <a:pt x="2460691" y="0"/>
                    <a:pt x="2471308" y="4398"/>
                    <a:pt x="2479136" y="12225"/>
                  </a:cubicBezTo>
                  <a:cubicBezTo>
                    <a:pt x="2486964" y="20053"/>
                    <a:pt x="2491361" y="30670"/>
                    <a:pt x="2491361" y="41740"/>
                  </a:cubicBezTo>
                  <a:lnTo>
                    <a:pt x="2491361" y="771060"/>
                  </a:lnTo>
                  <a:cubicBezTo>
                    <a:pt x="2491361" y="782130"/>
                    <a:pt x="2486964" y="792747"/>
                    <a:pt x="2479136" y="800575"/>
                  </a:cubicBezTo>
                  <a:cubicBezTo>
                    <a:pt x="2471308" y="808402"/>
                    <a:pt x="2460691" y="812800"/>
                    <a:pt x="2449621" y="812800"/>
                  </a:cubicBezTo>
                  <a:lnTo>
                    <a:pt x="41740" y="812800"/>
                  </a:lnTo>
                  <a:cubicBezTo>
                    <a:pt x="30670" y="812800"/>
                    <a:pt x="20053" y="808402"/>
                    <a:pt x="12225" y="800575"/>
                  </a:cubicBezTo>
                  <a:cubicBezTo>
                    <a:pt x="4398" y="792747"/>
                    <a:pt x="0" y="782130"/>
                    <a:pt x="0" y="771060"/>
                  </a:cubicBezTo>
                  <a:lnTo>
                    <a:pt x="0" y="41740"/>
                  </a:lnTo>
                  <a:cubicBezTo>
                    <a:pt x="0" y="30670"/>
                    <a:pt x="4398" y="20053"/>
                    <a:pt x="12225" y="12225"/>
                  </a:cubicBezTo>
                  <a:cubicBezTo>
                    <a:pt x="20053" y="4398"/>
                    <a:pt x="30670" y="0"/>
                    <a:pt x="41740" y="0"/>
                  </a:cubicBezTo>
                  <a:close/>
                </a:path>
              </a:pathLst>
            </a:custGeom>
            <a:solidFill>
              <a:srgbClr val="D9D9D9">
                <a:alpha val="35686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491361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12378650" y="2672609"/>
            <a:ext cx="539254" cy="383256"/>
          </a:xfrm>
          <a:prstGeom prst="line">
            <a:avLst/>
          </a:prstGeom>
          <a:ln w="14287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 flipV="1">
            <a:off x="12819571" y="1598990"/>
            <a:ext cx="0" cy="937834"/>
          </a:xfrm>
          <a:prstGeom prst="line">
            <a:avLst/>
          </a:prstGeom>
          <a:ln w="14287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Group 11"/>
          <p:cNvGrpSpPr/>
          <p:nvPr/>
        </p:nvGrpSpPr>
        <p:grpSpPr>
          <a:xfrm rot="5400000">
            <a:off x="10769493" y="2714871"/>
            <a:ext cx="3678100" cy="1179159"/>
            <a:chOff x="0" y="0"/>
            <a:chExt cx="968718" cy="3105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68718" cy="310560"/>
            </a:xfrm>
            <a:custGeom>
              <a:avLst/>
              <a:gdLst/>
              <a:ahLst/>
              <a:cxnLst/>
              <a:rect l="l" t="t" r="r" b="b"/>
              <a:pathLst>
                <a:path w="968718" h="310560">
                  <a:moveTo>
                    <a:pt x="52622" y="0"/>
                  </a:moveTo>
                  <a:lnTo>
                    <a:pt x="916096" y="0"/>
                  </a:lnTo>
                  <a:cubicBezTo>
                    <a:pt x="945158" y="0"/>
                    <a:pt x="968718" y="23560"/>
                    <a:pt x="968718" y="52622"/>
                  </a:cubicBezTo>
                  <a:lnTo>
                    <a:pt x="968718" y="257939"/>
                  </a:lnTo>
                  <a:cubicBezTo>
                    <a:pt x="968718" y="287001"/>
                    <a:pt x="945158" y="310560"/>
                    <a:pt x="916096" y="310560"/>
                  </a:cubicBezTo>
                  <a:lnTo>
                    <a:pt x="52622" y="310560"/>
                  </a:lnTo>
                  <a:cubicBezTo>
                    <a:pt x="23560" y="310560"/>
                    <a:pt x="0" y="287001"/>
                    <a:pt x="0" y="257939"/>
                  </a:cubicBezTo>
                  <a:lnTo>
                    <a:pt x="0" y="52622"/>
                  </a:lnTo>
                  <a:cubicBezTo>
                    <a:pt x="0" y="23560"/>
                    <a:pt x="23560" y="0"/>
                    <a:pt x="52622" y="0"/>
                  </a:cubicBezTo>
                  <a:close/>
                </a:path>
              </a:pathLst>
            </a:custGeom>
            <a:solidFill>
              <a:srgbClr val="E6E6E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968718" cy="3581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088414" y="1547844"/>
            <a:ext cx="1078508" cy="1081176"/>
            <a:chOff x="0" y="0"/>
            <a:chExt cx="313147" cy="31392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147" cy="313922"/>
            </a:xfrm>
            <a:custGeom>
              <a:avLst/>
              <a:gdLst/>
              <a:ahLst/>
              <a:cxnLst/>
              <a:rect l="l" t="t" r="r" b="b"/>
              <a:pathLst>
                <a:path w="313147" h="313922">
                  <a:moveTo>
                    <a:pt x="156573" y="0"/>
                  </a:moveTo>
                  <a:lnTo>
                    <a:pt x="156573" y="0"/>
                  </a:lnTo>
                  <a:cubicBezTo>
                    <a:pt x="243047" y="0"/>
                    <a:pt x="313147" y="70100"/>
                    <a:pt x="313147" y="156573"/>
                  </a:cubicBezTo>
                  <a:lnTo>
                    <a:pt x="313147" y="157348"/>
                  </a:lnTo>
                  <a:cubicBezTo>
                    <a:pt x="313147" y="243821"/>
                    <a:pt x="243047" y="313922"/>
                    <a:pt x="156573" y="313922"/>
                  </a:cubicBezTo>
                  <a:lnTo>
                    <a:pt x="156573" y="313922"/>
                  </a:lnTo>
                  <a:cubicBezTo>
                    <a:pt x="70100" y="313922"/>
                    <a:pt x="0" y="243821"/>
                    <a:pt x="0" y="157348"/>
                  </a:cubicBezTo>
                  <a:lnTo>
                    <a:pt x="0" y="156573"/>
                  </a:lnTo>
                  <a:cubicBezTo>
                    <a:pt x="0" y="70100"/>
                    <a:pt x="70100" y="0"/>
                    <a:pt x="156573" y="0"/>
                  </a:cubicBezTo>
                  <a:close/>
                </a:path>
              </a:pathLst>
            </a:custGeom>
            <a:solidFill>
              <a:srgbClr val="FF5757"/>
            </a:solidFill>
            <a:ln w="76200" cap="rnd">
              <a:solidFill>
                <a:srgbClr val="FF5757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313147" cy="371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Nunito Bold"/>
                </a:rPr>
                <a:t>P1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073705" y="2782260"/>
            <a:ext cx="1078508" cy="1081176"/>
            <a:chOff x="0" y="0"/>
            <a:chExt cx="313147" cy="31392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13147" cy="313922"/>
            </a:xfrm>
            <a:custGeom>
              <a:avLst/>
              <a:gdLst/>
              <a:ahLst/>
              <a:cxnLst/>
              <a:rect l="l" t="t" r="r" b="b"/>
              <a:pathLst>
                <a:path w="313147" h="313922">
                  <a:moveTo>
                    <a:pt x="156573" y="0"/>
                  </a:moveTo>
                  <a:lnTo>
                    <a:pt x="156573" y="0"/>
                  </a:lnTo>
                  <a:cubicBezTo>
                    <a:pt x="243047" y="0"/>
                    <a:pt x="313147" y="70100"/>
                    <a:pt x="313147" y="156573"/>
                  </a:cubicBezTo>
                  <a:lnTo>
                    <a:pt x="313147" y="157348"/>
                  </a:lnTo>
                  <a:cubicBezTo>
                    <a:pt x="313147" y="243821"/>
                    <a:pt x="243047" y="313922"/>
                    <a:pt x="156573" y="313922"/>
                  </a:cubicBezTo>
                  <a:lnTo>
                    <a:pt x="156573" y="313922"/>
                  </a:lnTo>
                  <a:cubicBezTo>
                    <a:pt x="70100" y="313922"/>
                    <a:pt x="0" y="243821"/>
                    <a:pt x="0" y="157348"/>
                  </a:cubicBezTo>
                  <a:lnTo>
                    <a:pt x="0" y="156573"/>
                  </a:lnTo>
                  <a:cubicBezTo>
                    <a:pt x="0" y="70100"/>
                    <a:pt x="70100" y="0"/>
                    <a:pt x="156573" y="0"/>
                  </a:cubicBezTo>
                  <a:close/>
                </a:path>
              </a:pathLst>
            </a:custGeom>
            <a:solidFill>
              <a:srgbClr val="0CC0DF"/>
            </a:solidFill>
            <a:ln w="76200" cap="rnd">
              <a:solidFill>
                <a:srgbClr val="0CC0DF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313147" cy="371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Nunito Bold"/>
                </a:rPr>
                <a:t>P2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073705" y="3986284"/>
            <a:ext cx="1078508" cy="1081176"/>
            <a:chOff x="0" y="0"/>
            <a:chExt cx="313147" cy="31392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13147" cy="313922"/>
            </a:xfrm>
            <a:custGeom>
              <a:avLst/>
              <a:gdLst/>
              <a:ahLst/>
              <a:cxnLst/>
              <a:rect l="l" t="t" r="r" b="b"/>
              <a:pathLst>
                <a:path w="313147" h="313922">
                  <a:moveTo>
                    <a:pt x="156573" y="0"/>
                  </a:moveTo>
                  <a:lnTo>
                    <a:pt x="156573" y="0"/>
                  </a:lnTo>
                  <a:cubicBezTo>
                    <a:pt x="243047" y="0"/>
                    <a:pt x="313147" y="70100"/>
                    <a:pt x="313147" y="156573"/>
                  </a:cubicBezTo>
                  <a:lnTo>
                    <a:pt x="313147" y="157348"/>
                  </a:lnTo>
                  <a:cubicBezTo>
                    <a:pt x="313147" y="243821"/>
                    <a:pt x="243047" y="313922"/>
                    <a:pt x="156573" y="313922"/>
                  </a:cubicBezTo>
                  <a:lnTo>
                    <a:pt x="156573" y="313922"/>
                  </a:lnTo>
                  <a:cubicBezTo>
                    <a:pt x="70100" y="313922"/>
                    <a:pt x="0" y="243821"/>
                    <a:pt x="0" y="157348"/>
                  </a:cubicBezTo>
                  <a:lnTo>
                    <a:pt x="0" y="156573"/>
                  </a:lnTo>
                  <a:cubicBezTo>
                    <a:pt x="0" y="70100"/>
                    <a:pt x="70100" y="0"/>
                    <a:pt x="156573" y="0"/>
                  </a:cubicBezTo>
                  <a:close/>
                </a:path>
              </a:pathLst>
            </a:custGeom>
            <a:solidFill>
              <a:srgbClr val="7ED957"/>
            </a:solidFill>
            <a:ln w="76200" cap="rnd">
              <a:solidFill>
                <a:srgbClr val="7ED957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313147" cy="371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Nunito Bold"/>
                </a:rPr>
                <a:t>P3</a:t>
              </a:r>
            </a:p>
          </p:txBody>
        </p:sp>
      </p:grpSp>
      <p:sp>
        <p:nvSpPr>
          <p:cNvPr id="23" name="AutoShape 23"/>
          <p:cNvSpPr/>
          <p:nvPr/>
        </p:nvSpPr>
        <p:spPr>
          <a:xfrm flipV="1">
            <a:off x="16114075" y="2672609"/>
            <a:ext cx="539254" cy="383256"/>
          </a:xfrm>
          <a:prstGeom prst="line">
            <a:avLst/>
          </a:prstGeom>
          <a:ln w="14287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AutoShape 24"/>
          <p:cNvSpPr/>
          <p:nvPr/>
        </p:nvSpPr>
        <p:spPr>
          <a:xfrm flipV="1">
            <a:off x="16554995" y="1598990"/>
            <a:ext cx="0" cy="937834"/>
          </a:xfrm>
          <a:prstGeom prst="line">
            <a:avLst/>
          </a:prstGeom>
          <a:ln w="14287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5" name="Group 25"/>
          <p:cNvGrpSpPr/>
          <p:nvPr/>
        </p:nvGrpSpPr>
        <p:grpSpPr>
          <a:xfrm rot="5400000">
            <a:off x="14504917" y="2714871"/>
            <a:ext cx="3678100" cy="1179159"/>
            <a:chOff x="0" y="0"/>
            <a:chExt cx="968718" cy="31056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68718" cy="310560"/>
            </a:xfrm>
            <a:custGeom>
              <a:avLst/>
              <a:gdLst/>
              <a:ahLst/>
              <a:cxnLst/>
              <a:rect l="l" t="t" r="r" b="b"/>
              <a:pathLst>
                <a:path w="968718" h="310560">
                  <a:moveTo>
                    <a:pt x="52622" y="0"/>
                  </a:moveTo>
                  <a:lnTo>
                    <a:pt x="916096" y="0"/>
                  </a:lnTo>
                  <a:cubicBezTo>
                    <a:pt x="945158" y="0"/>
                    <a:pt x="968718" y="23560"/>
                    <a:pt x="968718" y="52622"/>
                  </a:cubicBezTo>
                  <a:lnTo>
                    <a:pt x="968718" y="257939"/>
                  </a:lnTo>
                  <a:cubicBezTo>
                    <a:pt x="968718" y="287001"/>
                    <a:pt x="945158" y="310560"/>
                    <a:pt x="916096" y="310560"/>
                  </a:cubicBezTo>
                  <a:lnTo>
                    <a:pt x="52622" y="310560"/>
                  </a:lnTo>
                  <a:cubicBezTo>
                    <a:pt x="23560" y="310560"/>
                    <a:pt x="0" y="287001"/>
                    <a:pt x="0" y="257939"/>
                  </a:cubicBezTo>
                  <a:lnTo>
                    <a:pt x="0" y="52622"/>
                  </a:lnTo>
                  <a:cubicBezTo>
                    <a:pt x="0" y="23560"/>
                    <a:pt x="23560" y="0"/>
                    <a:pt x="52622" y="0"/>
                  </a:cubicBezTo>
                  <a:close/>
                </a:path>
              </a:pathLst>
            </a:custGeom>
            <a:solidFill>
              <a:srgbClr val="E6E6E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968718" cy="3581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5832084" y="1563724"/>
            <a:ext cx="1078508" cy="1081176"/>
            <a:chOff x="0" y="0"/>
            <a:chExt cx="313147" cy="31392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13147" cy="313922"/>
            </a:xfrm>
            <a:custGeom>
              <a:avLst/>
              <a:gdLst/>
              <a:ahLst/>
              <a:cxnLst/>
              <a:rect l="l" t="t" r="r" b="b"/>
              <a:pathLst>
                <a:path w="313147" h="313922">
                  <a:moveTo>
                    <a:pt x="156573" y="0"/>
                  </a:moveTo>
                  <a:lnTo>
                    <a:pt x="156573" y="0"/>
                  </a:lnTo>
                  <a:cubicBezTo>
                    <a:pt x="243047" y="0"/>
                    <a:pt x="313147" y="70100"/>
                    <a:pt x="313147" y="156573"/>
                  </a:cubicBezTo>
                  <a:lnTo>
                    <a:pt x="313147" y="157348"/>
                  </a:lnTo>
                  <a:cubicBezTo>
                    <a:pt x="313147" y="243821"/>
                    <a:pt x="243047" y="313922"/>
                    <a:pt x="156573" y="313922"/>
                  </a:cubicBezTo>
                  <a:lnTo>
                    <a:pt x="156573" y="313922"/>
                  </a:lnTo>
                  <a:cubicBezTo>
                    <a:pt x="70100" y="313922"/>
                    <a:pt x="0" y="243821"/>
                    <a:pt x="0" y="157348"/>
                  </a:cubicBezTo>
                  <a:lnTo>
                    <a:pt x="0" y="156573"/>
                  </a:lnTo>
                  <a:cubicBezTo>
                    <a:pt x="0" y="70100"/>
                    <a:pt x="70100" y="0"/>
                    <a:pt x="156573" y="0"/>
                  </a:cubicBezTo>
                  <a:close/>
                </a:path>
              </a:pathLst>
            </a:custGeom>
            <a:solidFill>
              <a:srgbClr val="FF5757"/>
            </a:solidFill>
            <a:ln w="76200" cap="rnd">
              <a:solidFill>
                <a:srgbClr val="FF5757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313147" cy="371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Nunito Bold"/>
                </a:rPr>
                <a:t>P1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5809129" y="2782260"/>
            <a:ext cx="1078508" cy="1081176"/>
            <a:chOff x="0" y="0"/>
            <a:chExt cx="313147" cy="31392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313147" cy="313922"/>
            </a:xfrm>
            <a:custGeom>
              <a:avLst/>
              <a:gdLst/>
              <a:ahLst/>
              <a:cxnLst/>
              <a:rect l="l" t="t" r="r" b="b"/>
              <a:pathLst>
                <a:path w="313147" h="313922">
                  <a:moveTo>
                    <a:pt x="156573" y="0"/>
                  </a:moveTo>
                  <a:lnTo>
                    <a:pt x="156573" y="0"/>
                  </a:lnTo>
                  <a:cubicBezTo>
                    <a:pt x="243047" y="0"/>
                    <a:pt x="313147" y="70100"/>
                    <a:pt x="313147" y="156573"/>
                  </a:cubicBezTo>
                  <a:lnTo>
                    <a:pt x="313147" y="157348"/>
                  </a:lnTo>
                  <a:cubicBezTo>
                    <a:pt x="313147" y="243821"/>
                    <a:pt x="243047" y="313922"/>
                    <a:pt x="156573" y="313922"/>
                  </a:cubicBezTo>
                  <a:lnTo>
                    <a:pt x="156573" y="313922"/>
                  </a:lnTo>
                  <a:cubicBezTo>
                    <a:pt x="70100" y="313922"/>
                    <a:pt x="0" y="243821"/>
                    <a:pt x="0" y="157348"/>
                  </a:cubicBezTo>
                  <a:lnTo>
                    <a:pt x="0" y="156573"/>
                  </a:lnTo>
                  <a:cubicBezTo>
                    <a:pt x="0" y="70100"/>
                    <a:pt x="70100" y="0"/>
                    <a:pt x="156573" y="0"/>
                  </a:cubicBezTo>
                  <a:close/>
                </a:path>
              </a:pathLst>
            </a:custGeom>
            <a:solidFill>
              <a:srgbClr val="0CC0DF">
                <a:alpha val="34902"/>
              </a:srgbClr>
            </a:solidFill>
            <a:ln w="76200" cap="rnd">
              <a:solidFill>
                <a:srgbClr val="0CC0DF">
                  <a:alpha val="34902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57150"/>
              <a:ext cx="313147" cy="371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FFFFF">
                      <a:alpha val="34902"/>
                    </a:srgbClr>
                  </a:solidFill>
                  <a:latin typeface="Nunito Bold"/>
                </a:rPr>
                <a:t>P2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5809129" y="3986284"/>
            <a:ext cx="1078508" cy="1081176"/>
            <a:chOff x="0" y="0"/>
            <a:chExt cx="313147" cy="31392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313147" cy="313922"/>
            </a:xfrm>
            <a:custGeom>
              <a:avLst/>
              <a:gdLst/>
              <a:ahLst/>
              <a:cxnLst/>
              <a:rect l="l" t="t" r="r" b="b"/>
              <a:pathLst>
                <a:path w="313147" h="313922">
                  <a:moveTo>
                    <a:pt x="156573" y="0"/>
                  </a:moveTo>
                  <a:lnTo>
                    <a:pt x="156573" y="0"/>
                  </a:lnTo>
                  <a:cubicBezTo>
                    <a:pt x="243047" y="0"/>
                    <a:pt x="313147" y="70100"/>
                    <a:pt x="313147" y="156573"/>
                  </a:cubicBezTo>
                  <a:lnTo>
                    <a:pt x="313147" y="157348"/>
                  </a:lnTo>
                  <a:cubicBezTo>
                    <a:pt x="313147" y="243821"/>
                    <a:pt x="243047" y="313922"/>
                    <a:pt x="156573" y="313922"/>
                  </a:cubicBezTo>
                  <a:lnTo>
                    <a:pt x="156573" y="313922"/>
                  </a:lnTo>
                  <a:cubicBezTo>
                    <a:pt x="70100" y="313922"/>
                    <a:pt x="0" y="243821"/>
                    <a:pt x="0" y="157348"/>
                  </a:cubicBezTo>
                  <a:lnTo>
                    <a:pt x="0" y="156573"/>
                  </a:lnTo>
                  <a:cubicBezTo>
                    <a:pt x="0" y="70100"/>
                    <a:pt x="70100" y="0"/>
                    <a:pt x="156573" y="0"/>
                  </a:cubicBezTo>
                  <a:close/>
                </a:path>
              </a:pathLst>
            </a:custGeom>
            <a:solidFill>
              <a:srgbClr val="7ED957">
                <a:alpha val="34902"/>
              </a:srgbClr>
            </a:solidFill>
            <a:ln w="76200" cap="rnd">
              <a:solidFill>
                <a:srgbClr val="7ED957">
                  <a:alpha val="34902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57150"/>
              <a:ext cx="313147" cy="371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FFFFF">
                      <a:alpha val="34902"/>
                    </a:srgbClr>
                  </a:solidFill>
                  <a:latin typeface="Nunito Bold"/>
                </a:rPr>
                <a:t>P3</a:t>
              </a:r>
            </a:p>
          </p:txBody>
        </p:sp>
      </p:grpSp>
      <p:sp>
        <p:nvSpPr>
          <p:cNvPr id="37" name="Freeform 37"/>
          <p:cNvSpPr/>
          <p:nvPr/>
        </p:nvSpPr>
        <p:spPr>
          <a:xfrm>
            <a:off x="10886100" y="6691852"/>
            <a:ext cx="6574548" cy="2161097"/>
          </a:xfrm>
          <a:custGeom>
            <a:avLst/>
            <a:gdLst/>
            <a:ahLst/>
            <a:cxnLst/>
            <a:rect l="l" t="t" r="r" b="b"/>
            <a:pathLst>
              <a:path w="6574548" h="2161097">
                <a:moveTo>
                  <a:pt x="0" y="0"/>
                </a:moveTo>
                <a:lnTo>
                  <a:pt x="6574548" y="0"/>
                </a:lnTo>
                <a:lnTo>
                  <a:pt x="6574548" y="2161096"/>
                </a:lnTo>
                <a:lnTo>
                  <a:pt x="0" y="21610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3454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8" name="TextBox 38"/>
          <p:cNvSpPr txBox="1"/>
          <p:nvPr/>
        </p:nvSpPr>
        <p:spPr>
          <a:xfrm>
            <a:off x="267128" y="357673"/>
            <a:ext cx="761572" cy="47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</a:pPr>
            <a:r>
              <a:rPr lang="en-US" sz="2874">
                <a:solidFill>
                  <a:srgbClr val="000000"/>
                </a:solidFill>
                <a:latin typeface="210 네버랜드 Bold"/>
              </a:rPr>
              <a:t>6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73553" y="348148"/>
            <a:ext cx="8189146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210 네버랜드 Light"/>
              </a:rPr>
              <a:t>Challenge &amp; Solution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85800" y="2510029"/>
            <a:ext cx="10453869" cy="1710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dirty="0">
                <a:solidFill>
                  <a:srgbClr val="FF3131"/>
                </a:solidFill>
                <a:latin typeface="Nunito Bold"/>
              </a:rPr>
              <a:t>Problem</a:t>
            </a:r>
            <a:r>
              <a:rPr lang="en-US" sz="3199" dirty="0">
                <a:solidFill>
                  <a:srgbClr val="FFFFFF"/>
                </a:solidFill>
                <a:latin typeface="Nunito Bold"/>
                <a:ea typeface="Nunito Bold"/>
              </a:rPr>
              <a:t>. SIGTSTP </a:t>
            </a:r>
            <a:r>
              <a:rPr lang="en-US" sz="3199" dirty="0" err="1">
                <a:solidFill>
                  <a:srgbClr val="FFFFFF"/>
                </a:solidFill>
                <a:latin typeface="Nunito Bold"/>
                <a:ea typeface="Nunito Bold"/>
              </a:rPr>
              <a:t>명령어로</a:t>
            </a:r>
            <a:r>
              <a:rPr lang="en-US" sz="3199" dirty="0">
                <a:solidFill>
                  <a:srgbClr val="FFFFFF"/>
                </a:solidFill>
                <a:latin typeface="Nunito Bold"/>
                <a:ea typeface="Nunito Bold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Nunito Bold"/>
                <a:ea typeface="Nunito Bold"/>
              </a:rPr>
              <a:t>Process가</a:t>
            </a:r>
            <a:r>
              <a:rPr lang="en-US" sz="3199" dirty="0">
                <a:solidFill>
                  <a:srgbClr val="FFFFFF"/>
                </a:solidFill>
                <a:latin typeface="Nunito Bold"/>
                <a:ea typeface="Nunito Bold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Nunito Bold"/>
                <a:ea typeface="Nunito Bold"/>
              </a:rPr>
              <a:t>멈추지</a:t>
            </a:r>
            <a:r>
              <a:rPr lang="en-US" sz="3199" dirty="0">
                <a:solidFill>
                  <a:srgbClr val="FFFFFF"/>
                </a:solidFill>
                <a:latin typeface="Nunito Bold"/>
                <a:ea typeface="Nunito Bold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Nunito Bold"/>
                <a:ea typeface="Nunito Bold"/>
              </a:rPr>
              <a:t>않는</a:t>
            </a:r>
            <a:r>
              <a:rPr lang="en-US" sz="3199" dirty="0">
                <a:solidFill>
                  <a:srgbClr val="FFFFFF"/>
                </a:solidFill>
                <a:latin typeface="Nunito Bold"/>
                <a:ea typeface="Nunito Bold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Nunito Bold"/>
                <a:ea typeface="Nunito Bold"/>
              </a:rPr>
              <a:t>문제</a:t>
            </a:r>
            <a:endParaRPr lang="en-US" sz="3199" dirty="0">
              <a:solidFill>
                <a:srgbClr val="FFFFFF"/>
              </a:solidFill>
              <a:latin typeface="Nunito Bold"/>
              <a:ea typeface="Nunito Bold"/>
            </a:endParaRPr>
          </a:p>
          <a:p>
            <a:pPr algn="l">
              <a:lnSpc>
                <a:spcPts val="4479"/>
              </a:lnSpc>
            </a:pPr>
            <a:endParaRPr lang="en-US" sz="3199" dirty="0">
              <a:solidFill>
                <a:srgbClr val="FFFFFF"/>
              </a:solidFill>
              <a:latin typeface="Nunito Bold"/>
              <a:ea typeface="Nunito Bold"/>
            </a:endParaRP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5284FF"/>
                </a:solidFill>
                <a:latin typeface="Nunito Bold"/>
              </a:rPr>
              <a:t>Solution</a:t>
            </a:r>
            <a:r>
              <a:rPr lang="en-US" sz="3199" dirty="0">
                <a:solidFill>
                  <a:srgbClr val="FFFFFF"/>
                </a:solidFill>
                <a:latin typeface="Nunito Bold"/>
              </a:rPr>
              <a:t>. SIGTSTP -&gt; SIGSTOP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85800" y="6779202"/>
            <a:ext cx="9288153" cy="2864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dirty="0">
                <a:solidFill>
                  <a:srgbClr val="FF3131"/>
                </a:solidFill>
                <a:latin typeface="Nunito Bold"/>
              </a:rPr>
              <a:t>Problem</a:t>
            </a:r>
            <a:r>
              <a:rPr lang="en-US" sz="3199" dirty="0">
                <a:solidFill>
                  <a:srgbClr val="FFFFFF"/>
                </a:solidFill>
                <a:latin typeface="Nunito Bold"/>
                <a:ea typeface="Nunito Bold"/>
              </a:rPr>
              <a:t>. </a:t>
            </a:r>
            <a:r>
              <a:rPr lang="en-US" sz="3199" dirty="0" err="1">
                <a:solidFill>
                  <a:srgbClr val="FFFFFF"/>
                </a:solidFill>
                <a:latin typeface="Nunito Bold"/>
                <a:ea typeface="Nunito Bold"/>
              </a:rPr>
              <a:t>process에서</a:t>
            </a:r>
            <a:r>
              <a:rPr lang="en-US" sz="3199" dirty="0">
                <a:solidFill>
                  <a:srgbClr val="FFFFFF"/>
                </a:solidFill>
                <a:latin typeface="Nunito Bold"/>
                <a:ea typeface="Nunito Bold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Nunito Bold"/>
                <a:ea typeface="Nunito Bold"/>
              </a:rPr>
              <a:t>어떤</a:t>
            </a:r>
            <a:r>
              <a:rPr lang="en-US" sz="3199" dirty="0">
                <a:solidFill>
                  <a:srgbClr val="FFFFFF"/>
                </a:solidFill>
                <a:latin typeface="Nunito Bold"/>
                <a:ea typeface="Nunito Bold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Nunito Bold"/>
                <a:ea typeface="Nunito Bold"/>
              </a:rPr>
              <a:t>state를</a:t>
            </a:r>
            <a:r>
              <a:rPr lang="en-US" sz="3199" dirty="0">
                <a:solidFill>
                  <a:srgbClr val="FFFFFF"/>
                </a:solidFill>
                <a:latin typeface="Nunito Bold"/>
                <a:ea typeface="Nunito Bold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Nunito Bold"/>
                <a:ea typeface="Nunito Bold"/>
              </a:rPr>
              <a:t>가져올</a:t>
            </a:r>
            <a:r>
              <a:rPr lang="en-US" sz="3199" dirty="0">
                <a:solidFill>
                  <a:srgbClr val="FFFFFF"/>
                </a:solidFill>
                <a:latin typeface="Nunito Bold"/>
                <a:ea typeface="Nunito Bold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Nunito Bold"/>
                <a:ea typeface="Nunito Bold"/>
              </a:rPr>
              <a:t>것인가</a:t>
            </a:r>
            <a:endParaRPr lang="en-US" sz="3199" dirty="0">
              <a:solidFill>
                <a:srgbClr val="FFFFFF"/>
              </a:solidFill>
              <a:latin typeface="Nunito Bold"/>
              <a:ea typeface="Nunito Bold"/>
            </a:endParaRPr>
          </a:p>
          <a:p>
            <a:pPr algn="l">
              <a:lnSpc>
                <a:spcPts val="4479"/>
              </a:lnSpc>
            </a:pPr>
            <a:endParaRPr lang="en-US" sz="3199" dirty="0">
              <a:solidFill>
                <a:srgbClr val="FFFFFF"/>
              </a:solidFill>
              <a:latin typeface="Nunito Bold"/>
              <a:ea typeface="Nunito Bold"/>
            </a:endParaRPr>
          </a:p>
          <a:p>
            <a:pPr algn="l">
              <a:lnSpc>
                <a:spcPts val="4479"/>
              </a:lnSpc>
            </a:pPr>
            <a:r>
              <a:rPr lang="en-US" sz="3199" dirty="0">
                <a:solidFill>
                  <a:srgbClr val="5284FF"/>
                </a:solidFill>
                <a:latin typeface="Nunito Bold"/>
              </a:rPr>
              <a:t>Solution</a:t>
            </a:r>
            <a:r>
              <a:rPr lang="en-US" sz="3199" dirty="0">
                <a:solidFill>
                  <a:srgbClr val="FFFFFF"/>
                </a:solidFill>
                <a:latin typeface="Nunito Bold"/>
                <a:ea typeface="Nunito Bold"/>
              </a:rPr>
              <a:t>. CPU </a:t>
            </a:r>
            <a:r>
              <a:rPr lang="en-US" sz="3199" dirty="0" err="1">
                <a:solidFill>
                  <a:srgbClr val="FFFFFF"/>
                </a:solidFill>
                <a:latin typeface="Nunito Bold"/>
                <a:ea typeface="Nunito Bold"/>
              </a:rPr>
              <a:t>사용량</a:t>
            </a:r>
            <a:r>
              <a:rPr lang="en-US" sz="3199" dirty="0">
                <a:solidFill>
                  <a:srgbClr val="FFFFFF"/>
                </a:solidFill>
                <a:latin typeface="Nunito Bold"/>
                <a:ea typeface="Nunito Bold"/>
              </a:rPr>
              <a:t> , </a:t>
            </a:r>
            <a:r>
              <a:rPr lang="en-US" sz="3199" dirty="0" err="1">
                <a:solidFill>
                  <a:srgbClr val="FFFFFF"/>
                </a:solidFill>
                <a:latin typeface="Nunito Bold"/>
                <a:ea typeface="Nunito Bold"/>
              </a:rPr>
              <a:t>메모리</a:t>
            </a:r>
            <a:r>
              <a:rPr lang="en-US" sz="3199" dirty="0">
                <a:solidFill>
                  <a:srgbClr val="FFFFFF"/>
                </a:solidFill>
                <a:latin typeface="Nunito Bold"/>
                <a:ea typeface="Nunito Bold"/>
              </a:rPr>
              <a:t> </a:t>
            </a:r>
            <a:r>
              <a:rPr lang="en-US" sz="3199" dirty="0" err="1">
                <a:solidFill>
                  <a:srgbClr val="FFFFFF"/>
                </a:solidFill>
                <a:latin typeface="Nunito Bold"/>
                <a:ea typeface="Nunito Bold"/>
              </a:rPr>
              <a:t>사용량</a:t>
            </a:r>
            <a:r>
              <a:rPr lang="en-US" sz="3199" dirty="0">
                <a:solidFill>
                  <a:srgbClr val="FFFFFF"/>
                </a:solidFill>
                <a:latin typeface="Nunito Bold"/>
                <a:ea typeface="Nunito Bold"/>
              </a:rPr>
              <a:t> 및 </a:t>
            </a:r>
          </a:p>
          <a:p>
            <a:pPr algn="l">
              <a:lnSpc>
                <a:spcPts val="4479"/>
              </a:lnSpc>
            </a:pPr>
            <a:r>
              <a:rPr lang="en-US" sz="3199" dirty="0">
                <a:solidFill>
                  <a:srgbClr val="FFFFFF"/>
                </a:solidFill>
                <a:latin typeface="Nunito Bold"/>
              </a:rPr>
              <a:t>                 Process time, Wait time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endParaRPr lang="en-US" sz="3199" dirty="0">
              <a:solidFill>
                <a:srgbClr val="FFFFFF"/>
              </a:solidFill>
              <a:latin typeface="Nunito Bold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1043713" y="720263"/>
            <a:ext cx="3129660" cy="52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90"/>
              </a:lnSpc>
            </a:pPr>
            <a:r>
              <a:rPr lang="en-US" sz="3300">
                <a:solidFill>
                  <a:srgbClr val="FFFFFF"/>
                </a:solidFill>
                <a:latin typeface="Nunito Bold"/>
              </a:rPr>
              <a:t>SIGTSTP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4990165" y="720263"/>
            <a:ext cx="3129660" cy="52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90"/>
              </a:lnSpc>
            </a:pPr>
            <a:r>
              <a:rPr lang="en-US" sz="3300">
                <a:solidFill>
                  <a:srgbClr val="FFFFFF"/>
                </a:solidFill>
                <a:latin typeface="Nunito Bold"/>
                <a:ea typeface="Nunito Bold"/>
              </a:rPr>
              <a:t>SIGSTOP 변경</a:t>
            </a:r>
          </a:p>
        </p:txBody>
      </p:sp>
      <p:sp>
        <p:nvSpPr>
          <p:cNvPr id="44" name="AutoShape 44"/>
          <p:cNvSpPr/>
          <p:nvPr/>
        </p:nvSpPr>
        <p:spPr>
          <a:xfrm flipH="1" flipV="1">
            <a:off x="13972026" y="3275223"/>
            <a:ext cx="1086445" cy="0"/>
          </a:xfrm>
          <a:prstGeom prst="line">
            <a:avLst/>
          </a:prstGeom>
          <a:ln w="95250" cap="flat">
            <a:solidFill>
              <a:srgbClr val="FF3131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4969" y="1143396"/>
            <a:ext cx="7610581" cy="7610581"/>
          </a:xfrm>
          <a:custGeom>
            <a:avLst/>
            <a:gdLst/>
            <a:ahLst/>
            <a:cxnLst/>
            <a:rect l="l" t="t" r="r" b="b"/>
            <a:pathLst>
              <a:path w="7610581" h="7610581">
                <a:moveTo>
                  <a:pt x="0" y="0"/>
                </a:moveTo>
                <a:lnTo>
                  <a:pt x="7610580" y="0"/>
                </a:lnTo>
                <a:lnTo>
                  <a:pt x="7610580" y="7610581"/>
                </a:lnTo>
                <a:lnTo>
                  <a:pt x="0" y="76105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144000" y="2987849"/>
            <a:ext cx="9014725" cy="1431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439"/>
              </a:lnSpc>
            </a:pPr>
            <a:r>
              <a:rPr lang="en-US" sz="8799">
                <a:solidFill>
                  <a:srgbClr val="FFFFFF"/>
                </a:solidFill>
                <a:latin typeface="210 네버랜드 Light"/>
                <a:ea typeface="210 네버랜드 Light"/>
              </a:rPr>
              <a:t>감사합니다.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436581" y="2783604"/>
            <a:ext cx="8851419" cy="4330164"/>
            <a:chOff x="0" y="0"/>
            <a:chExt cx="11801892" cy="5773552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1801892" cy="26383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5599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973731"/>
              <a:ext cx="9323320" cy="27998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Nunito Bold"/>
                  <a:ea typeface="Nunito Bold"/>
                </a:rPr>
                <a:t>ANNOS-3 (3조)</a:t>
              </a:r>
            </a:p>
            <a:p>
              <a:pPr algn="r">
                <a:lnSpc>
                  <a:spcPts val="4200"/>
                </a:lnSpc>
              </a:pPr>
              <a:endParaRPr lang="en-US" sz="3000">
                <a:solidFill>
                  <a:srgbClr val="FFFFFF"/>
                </a:solidFill>
                <a:latin typeface="Nunito Bold"/>
                <a:ea typeface="Nunito Bold"/>
              </a:endParaRPr>
            </a:p>
            <a:p>
              <a:pPr algn="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Arita Dotum Bold"/>
                  <a:ea typeface="Arita Dotum Bold"/>
                </a:rPr>
                <a:t>김인호, 류태원, 이호연, 최지예</a:t>
              </a:r>
            </a:p>
            <a:p>
              <a:pPr algn="r">
                <a:lnSpc>
                  <a:spcPts val="4200"/>
                </a:lnSpc>
              </a:pPr>
              <a:endParaRPr lang="en-US" sz="3000">
                <a:solidFill>
                  <a:srgbClr val="FFFFFF"/>
                </a:solidFill>
                <a:latin typeface="Arita Dotum Bold"/>
                <a:ea typeface="Arita Dotum Bold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54509" y="-4725578"/>
            <a:ext cx="16012640" cy="16012640"/>
          </a:xfrm>
          <a:custGeom>
            <a:avLst/>
            <a:gdLst/>
            <a:ahLst/>
            <a:cxnLst/>
            <a:rect l="l" t="t" r="r" b="b"/>
            <a:pathLst>
              <a:path w="16012640" h="16012640">
                <a:moveTo>
                  <a:pt x="0" y="0"/>
                </a:moveTo>
                <a:lnTo>
                  <a:pt x="16012640" y="0"/>
                </a:lnTo>
                <a:lnTo>
                  <a:pt x="16012640" y="16012640"/>
                </a:lnTo>
                <a:lnTo>
                  <a:pt x="0" y="16012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0" y="9191625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2319302" y="7558621"/>
            <a:ext cx="4313953" cy="696038"/>
          </a:xfrm>
          <a:custGeom>
            <a:avLst/>
            <a:gdLst/>
            <a:ahLst/>
            <a:cxnLst/>
            <a:rect l="l" t="t" r="r" b="b"/>
            <a:pathLst>
              <a:path w="4313953" h="696038">
                <a:moveTo>
                  <a:pt x="0" y="0"/>
                </a:moveTo>
                <a:lnTo>
                  <a:pt x="4313953" y="0"/>
                </a:lnTo>
                <a:lnTo>
                  <a:pt x="4313953" y="696039"/>
                </a:lnTo>
                <a:lnTo>
                  <a:pt x="0" y="6960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1203" b="-1120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201743" y="1818621"/>
            <a:ext cx="8942257" cy="5961504"/>
          </a:xfrm>
          <a:custGeom>
            <a:avLst/>
            <a:gdLst/>
            <a:ahLst/>
            <a:cxnLst/>
            <a:rect l="l" t="t" r="r" b="b"/>
            <a:pathLst>
              <a:path w="8942257" h="5961504">
                <a:moveTo>
                  <a:pt x="0" y="0"/>
                </a:moveTo>
                <a:lnTo>
                  <a:pt x="8942257" y="0"/>
                </a:lnTo>
                <a:lnTo>
                  <a:pt x="8942257" y="5961504"/>
                </a:lnTo>
                <a:lnTo>
                  <a:pt x="0" y="59615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8259697" y="4092791"/>
            <a:ext cx="9511460" cy="2433927"/>
            <a:chOff x="0" y="0"/>
            <a:chExt cx="12681946" cy="3245236"/>
          </a:xfrm>
        </p:grpSpPr>
        <p:sp>
          <p:nvSpPr>
            <p:cNvPr id="7" name="TextBox 7"/>
            <p:cNvSpPr txBox="1"/>
            <p:nvPr/>
          </p:nvSpPr>
          <p:spPr>
            <a:xfrm>
              <a:off x="0" y="-76200"/>
              <a:ext cx="12681946" cy="1529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1554546" lvl="1" indent="-777273" algn="l">
                <a:lnSpc>
                  <a:spcPts val="9360"/>
                </a:lnSpc>
                <a:buAutoNum type="arabicPeriod"/>
              </a:pPr>
              <a:r>
                <a:rPr lang="en-US" sz="7200">
                  <a:solidFill>
                    <a:srgbClr val="FFFFFF"/>
                  </a:solidFill>
                  <a:latin typeface="210 네버랜드 Light"/>
                  <a:ea typeface="210 네버랜드 Light"/>
                </a:rPr>
                <a:t> 프로젝트 아키텍쳐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208915"/>
              <a:ext cx="12681946" cy="675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4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249672" y="298958"/>
            <a:ext cx="15788656" cy="96890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04683" y="2085310"/>
            <a:ext cx="4952258" cy="3577335"/>
            <a:chOff x="0" y="0"/>
            <a:chExt cx="1304298" cy="9421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04298" cy="942179"/>
            </a:xfrm>
            <a:custGeom>
              <a:avLst/>
              <a:gdLst/>
              <a:ahLst/>
              <a:cxnLst/>
              <a:rect l="l" t="t" r="r" b="b"/>
              <a:pathLst>
                <a:path w="1304298" h="942179">
                  <a:moveTo>
                    <a:pt x="21886" y="0"/>
                  </a:moveTo>
                  <a:lnTo>
                    <a:pt x="1282412" y="0"/>
                  </a:lnTo>
                  <a:cubicBezTo>
                    <a:pt x="1294500" y="0"/>
                    <a:pt x="1304298" y="9799"/>
                    <a:pt x="1304298" y="21886"/>
                  </a:cubicBezTo>
                  <a:lnTo>
                    <a:pt x="1304298" y="920292"/>
                  </a:lnTo>
                  <a:cubicBezTo>
                    <a:pt x="1304298" y="926097"/>
                    <a:pt x="1301993" y="931664"/>
                    <a:pt x="1297888" y="935768"/>
                  </a:cubicBezTo>
                  <a:cubicBezTo>
                    <a:pt x="1293784" y="939873"/>
                    <a:pt x="1288217" y="942179"/>
                    <a:pt x="1282412" y="942179"/>
                  </a:cubicBezTo>
                  <a:lnTo>
                    <a:pt x="21886" y="942179"/>
                  </a:lnTo>
                  <a:cubicBezTo>
                    <a:pt x="16082" y="942179"/>
                    <a:pt x="10515" y="939873"/>
                    <a:pt x="6410" y="935768"/>
                  </a:cubicBezTo>
                  <a:cubicBezTo>
                    <a:pt x="2306" y="931664"/>
                    <a:pt x="0" y="926097"/>
                    <a:pt x="0" y="920292"/>
                  </a:cubicBezTo>
                  <a:lnTo>
                    <a:pt x="0" y="21886"/>
                  </a:lnTo>
                  <a:cubicBezTo>
                    <a:pt x="0" y="16082"/>
                    <a:pt x="2306" y="10515"/>
                    <a:pt x="6410" y="6410"/>
                  </a:cubicBezTo>
                  <a:cubicBezTo>
                    <a:pt x="10515" y="2306"/>
                    <a:pt x="16082" y="0"/>
                    <a:pt x="21886" y="0"/>
                  </a:cubicBezTo>
                  <a:close/>
                </a:path>
              </a:pathLst>
            </a:custGeom>
            <a:solidFill>
              <a:srgbClr val="FF5757"/>
            </a:solidFill>
            <a:ln w="76200" cap="sq">
              <a:solidFill>
                <a:srgbClr val="FF5757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04298" cy="9898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876108" y="7404165"/>
            <a:ext cx="4933208" cy="2130085"/>
            <a:chOff x="0" y="0"/>
            <a:chExt cx="1299281" cy="5610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99281" cy="561010"/>
            </a:xfrm>
            <a:custGeom>
              <a:avLst/>
              <a:gdLst/>
              <a:ahLst/>
              <a:cxnLst/>
              <a:rect l="l" t="t" r="r" b="b"/>
              <a:pathLst>
                <a:path w="1299281" h="561010">
                  <a:moveTo>
                    <a:pt x="21971" y="0"/>
                  </a:moveTo>
                  <a:lnTo>
                    <a:pt x="1277310" y="0"/>
                  </a:lnTo>
                  <a:cubicBezTo>
                    <a:pt x="1283137" y="0"/>
                    <a:pt x="1288726" y="2315"/>
                    <a:pt x="1292846" y="6435"/>
                  </a:cubicBezTo>
                  <a:cubicBezTo>
                    <a:pt x="1296966" y="10555"/>
                    <a:pt x="1299281" y="16144"/>
                    <a:pt x="1299281" y="21971"/>
                  </a:cubicBezTo>
                  <a:lnTo>
                    <a:pt x="1299281" y="539039"/>
                  </a:lnTo>
                  <a:cubicBezTo>
                    <a:pt x="1299281" y="551173"/>
                    <a:pt x="1289444" y="561010"/>
                    <a:pt x="1277310" y="561010"/>
                  </a:cubicBezTo>
                  <a:lnTo>
                    <a:pt x="21971" y="561010"/>
                  </a:lnTo>
                  <a:cubicBezTo>
                    <a:pt x="9837" y="561010"/>
                    <a:pt x="0" y="551173"/>
                    <a:pt x="0" y="539039"/>
                  </a:cubicBezTo>
                  <a:lnTo>
                    <a:pt x="0" y="21971"/>
                  </a:lnTo>
                  <a:cubicBezTo>
                    <a:pt x="0" y="9837"/>
                    <a:pt x="9837" y="0"/>
                    <a:pt x="21971" y="0"/>
                  </a:cubicBezTo>
                  <a:close/>
                </a:path>
              </a:pathLst>
            </a:custGeom>
            <a:solidFill>
              <a:srgbClr val="7ED957"/>
            </a:solidFill>
            <a:ln w="76200" cap="sq">
              <a:solidFill>
                <a:srgbClr val="7ED957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99281" cy="6086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340281" y="2085310"/>
            <a:ext cx="5343365" cy="2077141"/>
            <a:chOff x="0" y="0"/>
            <a:chExt cx="1407306" cy="54706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07306" cy="547066"/>
            </a:xfrm>
            <a:custGeom>
              <a:avLst/>
              <a:gdLst/>
              <a:ahLst/>
              <a:cxnLst/>
              <a:rect l="l" t="t" r="r" b="b"/>
              <a:pathLst>
                <a:path w="1407306" h="547066">
                  <a:moveTo>
                    <a:pt x="20284" y="0"/>
                  </a:moveTo>
                  <a:lnTo>
                    <a:pt x="1387022" y="0"/>
                  </a:lnTo>
                  <a:cubicBezTo>
                    <a:pt x="1398224" y="0"/>
                    <a:pt x="1407306" y="9082"/>
                    <a:pt x="1407306" y="20284"/>
                  </a:cubicBezTo>
                  <a:lnTo>
                    <a:pt x="1407306" y="526782"/>
                  </a:lnTo>
                  <a:cubicBezTo>
                    <a:pt x="1407306" y="537984"/>
                    <a:pt x="1398224" y="547066"/>
                    <a:pt x="1387022" y="547066"/>
                  </a:cubicBezTo>
                  <a:lnTo>
                    <a:pt x="20284" y="547066"/>
                  </a:lnTo>
                  <a:cubicBezTo>
                    <a:pt x="9082" y="547066"/>
                    <a:pt x="0" y="537984"/>
                    <a:pt x="0" y="526782"/>
                  </a:cubicBezTo>
                  <a:lnTo>
                    <a:pt x="0" y="20284"/>
                  </a:lnTo>
                  <a:cubicBezTo>
                    <a:pt x="0" y="9082"/>
                    <a:pt x="9082" y="0"/>
                    <a:pt x="20284" y="0"/>
                  </a:cubicBezTo>
                  <a:close/>
                </a:path>
              </a:pathLst>
            </a:custGeom>
            <a:solidFill>
              <a:srgbClr val="0CC0DF"/>
            </a:solidFill>
            <a:ln w="76200" cap="sq">
              <a:solidFill>
                <a:srgbClr val="0CC0D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407306" cy="594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8352568" y="3051304"/>
            <a:ext cx="1582864" cy="0"/>
          </a:xfrm>
          <a:prstGeom prst="line">
            <a:avLst/>
          </a:prstGeom>
          <a:ln w="76200" cap="rnd">
            <a:solidFill>
              <a:srgbClr val="FFBD59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AutoShape 12"/>
          <p:cNvSpPr/>
          <p:nvPr/>
        </p:nvSpPr>
        <p:spPr>
          <a:xfrm flipH="1">
            <a:off x="5380812" y="5765865"/>
            <a:ext cx="0" cy="1125079"/>
          </a:xfrm>
          <a:prstGeom prst="line">
            <a:avLst/>
          </a:prstGeom>
          <a:ln w="76200" cap="rnd">
            <a:solidFill>
              <a:srgbClr val="9FCDFF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AutoShape 13"/>
          <p:cNvSpPr/>
          <p:nvPr/>
        </p:nvSpPr>
        <p:spPr>
          <a:xfrm>
            <a:off x="15217610" y="8958977"/>
            <a:ext cx="1134048" cy="0"/>
          </a:xfrm>
          <a:prstGeom prst="line">
            <a:avLst/>
          </a:prstGeom>
          <a:ln w="57150" cap="rnd">
            <a:solidFill>
              <a:srgbClr val="FFBD59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AutoShape 14"/>
          <p:cNvSpPr/>
          <p:nvPr/>
        </p:nvSpPr>
        <p:spPr>
          <a:xfrm>
            <a:off x="15217610" y="9557623"/>
            <a:ext cx="1134048" cy="0"/>
          </a:xfrm>
          <a:prstGeom prst="line">
            <a:avLst/>
          </a:prstGeom>
          <a:ln w="57150" cap="rnd">
            <a:solidFill>
              <a:srgbClr val="9FCDFF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15" name="Table 15"/>
          <p:cNvGraphicFramePr>
            <a:graphicFrameLocks noGrp="1"/>
          </p:cNvGraphicFramePr>
          <p:nvPr/>
        </p:nvGraphicFramePr>
        <p:xfrm>
          <a:off x="10912634" y="6387592"/>
          <a:ext cx="4304976" cy="1999884"/>
        </p:xfrm>
        <a:graphic>
          <a:graphicData uri="http://schemas.openxmlformats.org/drawingml/2006/table">
            <a:tbl>
              <a:tblPr/>
              <a:tblGrid>
                <a:gridCol w="1696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6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35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9971"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Nunito Bold"/>
                        </a:rPr>
                        <a:t>Function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Nunito Bold"/>
                        </a:rPr>
                        <a:t>PID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Nunito Bold"/>
                        </a:rPr>
                        <a:t>TMUX UI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9971">
                <a:tc>
                  <a:txBody>
                    <a:bodyPr/>
                    <a:lstStyle/>
                    <a:p>
                      <a:pPr algn="ctr">
                        <a:lnSpc>
                          <a:spcPts val="1387"/>
                        </a:lnSpc>
                        <a:defRPr/>
                      </a:pPr>
                      <a:r>
                        <a:rPr lang="en-US" sz="1900" spc="72">
                          <a:solidFill>
                            <a:srgbClr val="FFFFFF"/>
                          </a:solidFill>
                          <a:latin typeface="Nunito Bold"/>
                        </a:rPr>
                        <a:t>Core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7"/>
                        </a:lnSpc>
                        <a:defRPr/>
                      </a:pPr>
                      <a:r>
                        <a:rPr lang="en-US" sz="1900" spc="72">
                          <a:solidFill>
                            <a:srgbClr val="FFFFFF"/>
                          </a:solidFill>
                          <a:latin typeface="Nunito Bold"/>
                        </a:rPr>
                        <a:t>1000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7"/>
                        </a:lnSpc>
                        <a:defRPr/>
                      </a:pPr>
                      <a:r>
                        <a:rPr lang="en-US" sz="1900" spc="72">
                          <a:solidFill>
                            <a:srgbClr val="FFFFFF"/>
                          </a:solidFill>
                          <a:latin typeface="Nunito Bo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971">
                <a:tc>
                  <a:txBody>
                    <a:bodyPr/>
                    <a:lstStyle/>
                    <a:p>
                      <a:pPr algn="ctr">
                        <a:lnSpc>
                          <a:spcPts val="1387"/>
                        </a:lnSpc>
                        <a:defRPr/>
                      </a:pPr>
                      <a:r>
                        <a:rPr lang="en-US" sz="1900" spc="72">
                          <a:solidFill>
                            <a:srgbClr val="FFFFFF"/>
                          </a:solidFill>
                          <a:latin typeface="Nunito Bold"/>
                        </a:rPr>
                        <a:t>Stat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7"/>
                        </a:lnSpc>
                        <a:defRPr/>
                      </a:pPr>
                      <a:r>
                        <a:rPr lang="en-US" sz="1900" spc="72">
                          <a:solidFill>
                            <a:srgbClr val="FFFFFF"/>
                          </a:solidFill>
                          <a:latin typeface="Nunito Bold"/>
                        </a:rPr>
                        <a:t>1001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7"/>
                        </a:lnSpc>
                        <a:defRPr/>
                      </a:pPr>
                      <a:r>
                        <a:rPr lang="en-US" sz="1900" spc="72">
                          <a:solidFill>
                            <a:srgbClr val="FFFFFF"/>
                          </a:solidFill>
                          <a:latin typeface="Nunito Bo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971">
                <a:tc>
                  <a:txBody>
                    <a:bodyPr/>
                    <a:lstStyle/>
                    <a:p>
                      <a:pPr algn="ctr">
                        <a:lnSpc>
                          <a:spcPts val="1387"/>
                        </a:lnSpc>
                        <a:defRPr/>
                      </a:pPr>
                      <a:r>
                        <a:rPr lang="en-US" sz="1900" spc="72">
                          <a:solidFill>
                            <a:srgbClr val="FFFFFF"/>
                          </a:solidFill>
                          <a:latin typeface="Nunito Bold"/>
                        </a:rPr>
                        <a:t>Input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7"/>
                        </a:lnSpc>
                        <a:defRPr/>
                      </a:pPr>
                      <a:r>
                        <a:rPr lang="en-US" sz="1900" spc="72">
                          <a:solidFill>
                            <a:srgbClr val="FFFFFF"/>
                          </a:solidFill>
                          <a:latin typeface="Nunito Bold"/>
                        </a:rPr>
                        <a:t>1002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7"/>
                        </a:lnSpc>
                        <a:defRPr/>
                      </a:pPr>
                      <a:r>
                        <a:rPr lang="en-US" sz="1900" spc="72">
                          <a:solidFill>
                            <a:srgbClr val="FFFFFF"/>
                          </a:solidFill>
                          <a:latin typeface="Nunito Bold"/>
                        </a:rPr>
                        <a:t>2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6" name="Group 16"/>
          <p:cNvGrpSpPr/>
          <p:nvPr/>
        </p:nvGrpSpPr>
        <p:grpSpPr>
          <a:xfrm>
            <a:off x="3229968" y="2387549"/>
            <a:ext cx="1839448" cy="1403710"/>
            <a:chOff x="0" y="0"/>
            <a:chExt cx="484464" cy="36970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84464" cy="369701"/>
            </a:xfrm>
            <a:custGeom>
              <a:avLst/>
              <a:gdLst/>
              <a:ahLst/>
              <a:cxnLst/>
              <a:rect l="l" t="t" r="r" b="b"/>
              <a:pathLst>
                <a:path w="484464" h="369701">
                  <a:moveTo>
                    <a:pt x="184851" y="0"/>
                  </a:moveTo>
                  <a:lnTo>
                    <a:pt x="299613" y="0"/>
                  </a:lnTo>
                  <a:cubicBezTo>
                    <a:pt x="348639" y="0"/>
                    <a:pt x="395656" y="19475"/>
                    <a:pt x="430322" y="54142"/>
                  </a:cubicBezTo>
                  <a:cubicBezTo>
                    <a:pt x="464988" y="88808"/>
                    <a:pt x="484464" y="135825"/>
                    <a:pt x="484464" y="184851"/>
                  </a:cubicBezTo>
                  <a:lnTo>
                    <a:pt x="484464" y="184851"/>
                  </a:lnTo>
                  <a:cubicBezTo>
                    <a:pt x="484464" y="233876"/>
                    <a:pt x="464988" y="280894"/>
                    <a:pt x="430322" y="315560"/>
                  </a:cubicBezTo>
                  <a:cubicBezTo>
                    <a:pt x="395656" y="350226"/>
                    <a:pt x="348639" y="369701"/>
                    <a:pt x="299613" y="369701"/>
                  </a:cubicBezTo>
                  <a:lnTo>
                    <a:pt x="184851" y="369701"/>
                  </a:lnTo>
                  <a:cubicBezTo>
                    <a:pt x="135825" y="369701"/>
                    <a:pt x="88808" y="350226"/>
                    <a:pt x="54142" y="315560"/>
                  </a:cubicBezTo>
                  <a:cubicBezTo>
                    <a:pt x="19475" y="280894"/>
                    <a:pt x="0" y="233876"/>
                    <a:pt x="0" y="184851"/>
                  </a:cubicBezTo>
                  <a:lnTo>
                    <a:pt x="0" y="184851"/>
                  </a:lnTo>
                  <a:cubicBezTo>
                    <a:pt x="0" y="135825"/>
                    <a:pt x="19475" y="88808"/>
                    <a:pt x="54142" y="54142"/>
                  </a:cubicBezTo>
                  <a:cubicBezTo>
                    <a:pt x="88808" y="19475"/>
                    <a:pt x="135825" y="0"/>
                    <a:pt x="18485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484464" cy="417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Nunito Medium"/>
                </a:rPr>
                <a:t>Process 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Nunito Medium"/>
                </a:rPr>
                <a:t>Table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677020" y="2387549"/>
            <a:ext cx="1839448" cy="1403710"/>
            <a:chOff x="0" y="0"/>
            <a:chExt cx="484464" cy="36970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84464" cy="369701"/>
            </a:xfrm>
            <a:custGeom>
              <a:avLst/>
              <a:gdLst/>
              <a:ahLst/>
              <a:cxnLst/>
              <a:rect l="l" t="t" r="r" b="b"/>
              <a:pathLst>
                <a:path w="484464" h="369701">
                  <a:moveTo>
                    <a:pt x="184851" y="0"/>
                  </a:moveTo>
                  <a:lnTo>
                    <a:pt x="299613" y="0"/>
                  </a:lnTo>
                  <a:cubicBezTo>
                    <a:pt x="348639" y="0"/>
                    <a:pt x="395656" y="19475"/>
                    <a:pt x="430322" y="54142"/>
                  </a:cubicBezTo>
                  <a:cubicBezTo>
                    <a:pt x="464988" y="88808"/>
                    <a:pt x="484464" y="135825"/>
                    <a:pt x="484464" y="184851"/>
                  </a:cubicBezTo>
                  <a:lnTo>
                    <a:pt x="484464" y="184851"/>
                  </a:lnTo>
                  <a:cubicBezTo>
                    <a:pt x="484464" y="233876"/>
                    <a:pt x="464988" y="280894"/>
                    <a:pt x="430322" y="315560"/>
                  </a:cubicBezTo>
                  <a:cubicBezTo>
                    <a:pt x="395656" y="350226"/>
                    <a:pt x="348639" y="369701"/>
                    <a:pt x="299613" y="369701"/>
                  </a:cubicBezTo>
                  <a:lnTo>
                    <a:pt x="184851" y="369701"/>
                  </a:lnTo>
                  <a:cubicBezTo>
                    <a:pt x="135825" y="369701"/>
                    <a:pt x="88808" y="350226"/>
                    <a:pt x="54142" y="315560"/>
                  </a:cubicBezTo>
                  <a:cubicBezTo>
                    <a:pt x="19475" y="280894"/>
                    <a:pt x="0" y="233876"/>
                    <a:pt x="0" y="184851"/>
                  </a:cubicBezTo>
                  <a:lnTo>
                    <a:pt x="0" y="184851"/>
                  </a:lnTo>
                  <a:cubicBezTo>
                    <a:pt x="0" y="135825"/>
                    <a:pt x="19475" y="88808"/>
                    <a:pt x="54142" y="54142"/>
                  </a:cubicBezTo>
                  <a:cubicBezTo>
                    <a:pt x="88808" y="19475"/>
                    <a:pt x="135825" y="0"/>
                    <a:pt x="18485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484464" cy="417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Nunito"/>
                </a:rPr>
                <a:t>RR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Nunito"/>
                </a:rPr>
                <a:t>Scheduler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229968" y="7881243"/>
            <a:ext cx="1839448" cy="1393524"/>
            <a:chOff x="0" y="0"/>
            <a:chExt cx="484464" cy="36701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84464" cy="367019"/>
            </a:xfrm>
            <a:custGeom>
              <a:avLst/>
              <a:gdLst/>
              <a:ahLst/>
              <a:cxnLst/>
              <a:rect l="l" t="t" r="r" b="b"/>
              <a:pathLst>
                <a:path w="484464" h="367019">
                  <a:moveTo>
                    <a:pt x="183509" y="0"/>
                  </a:moveTo>
                  <a:lnTo>
                    <a:pt x="300954" y="0"/>
                  </a:lnTo>
                  <a:cubicBezTo>
                    <a:pt x="349624" y="0"/>
                    <a:pt x="396300" y="19334"/>
                    <a:pt x="430715" y="53749"/>
                  </a:cubicBezTo>
                  <a:cubicBezTo>
                    <a:pt x="465130" y="88163"/>
                    <a:pt x="484464" y="134840"/>
                    <a:pt x="484464" y="183509"/>
                  </a:cubicBezTo>
                  <a:lnTo>
                    <a:pt x="484464" y="183509"/>
                  </a:lnTo>
                  <a:cubicBezTo>
                    <a:pt x="484464" y="284859"/>
                    <a:pt x="402304" y="367019"/>
                    <a:pt x="300954" y="367019"/>
                  </a:cubicBezTo>
                  <a:lnTo>
                    <a:pt x="183509" y="367019"/>
                  </a:lnTo>
                  <a:cubicBezTo>
                    <a:pt x="82160" y="367019"/>
                    <a:pt x="0" y="284859"/>
                    <a:pt x="0" y="183509"/>
                  </a:cubicBezTo>
                  <a:lnTo>
                    <a:pt x="0" y="183509"/>
                  </a:lnTo>
                  <a:cubicBezTo>
                    <a:pt x="0" y="82160"/>
                    <a:pt x="82160" y="0"/>
                    <a:pt x="18350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484464" cy="4146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Nunito"/>
                </a:rPr>
                <a:t>CPU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Nunito"/>
                </a:rPr>
                <a:t>Usage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738613" y="2558405"/>
            <a:ext cx="1839448" cy="1232854"/>
            <a:chOff x="0" y="0"/>
            <a:chExt cx="484464" cy="32470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84464" cy="324702"/>
            </a:xfrm>
            <a:custGeom>
              <a:avLst/>
              <a:gdLst/>
              <a:ahLst/>
              <a:cxnLst/>
              <a:rect l="l" t="t" r="r" b="b"/>
              <a:pathLst>
                <a:path w="484464" h="324702">
                  <a:moveTo>
                    <a:pt x="162351" y="0"/>
                  </a:moveTo>
                  <a:lnTo>
                    <a:pt x="322113" y="0"/>
                  </a:lnTo>
                  <a:cubicBezTo>
                    <a:pt x="365171" y="0"/>
                    <a:pt x="406465" y="17105"/>
                    <a:pt x="436912" y="47552"/>
                  </a:cubicBezTo>
                  <a:cubicBezTo>
                    <a:pt x="467359" y="77998"/>
                    <a:pt x="484464" y="119293"/>
                    <a:pt x="484464" y="162351"/>
                  </a:cubicBezTo>
                  <a:lnTo>
                    <a:pt x="484464" y="162351"/>
                  </a:lnTo>
                  <a:cubicBezTo>
                    <a:pt x="484464" y="205409"/>
                    <a:pt x="467359" y="246704"/>
                    <a:pt x="436912" y="277151"/>
                  </a:cubicBezTo>
                  <a:cubicBezTo>
                    <a:pt x="406465" y="307598"/>
                    <a:pt x="365171" y="324702"/>
                    <a:pt x="322113" y="324702"/>
                  </a:cubicBezTo>
                  <a:lnTo>
                    <a:pt x="162351" y="324702"/>
                  </a:lnTo>
                  <a:cubicBezTo>
                    <a:pt x="119293" y="324702"/>
                    <a:pt x="77998" y="307598"/>
                    <a:pt x="47552" y="277151"/>
                  </a:cubicBezTo>
                  <a:cubicBezTo>
                    <a:pt x="17105" y="246704"/>
                    <a:pt x="0" y="205409"/>
                    <a:pt x="0" y="162351"/>
                  </a:cubicBezTo>
                  <a:lnTo>
                    <a:pt x="0" y="162351"/>
                  </a:lnTo>
                  <a:cubicBezTo>
                    <a:pt x="0" y="119293"/>
                    <a:pt x="17105" y="77998"/>
                    <a:pt x="47552" y="47552"/>
                  </a:cubicBezTo>
                  <a:cubicBezTo>
                    <a:pt x="77998" y="17105"/>
                    <a:pt x="119293" y="0"/>
                    <a:pt x="16235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484464" cy="3723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Nunito"/>
                </a:rPr>
                <a:t>Input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Nunito"/>
                </a:rPr>
                <a:t>Validation</a:t>
              </a:r>
            </a:p>
          </p:txBody>
        </p:sp>
      </p:grpSp>
      <p:sp>
        <p:nvSpPr>
          <p:cNvPr id="28" name="Freeform 28"/>
          <p:cNvSpPr/>
          <p:nvPr/>
        </p:nvSpPr>
        <p:spPr>
          <a:xfrm>
            <a:off x="255020" y="226633"/>
            <a:ext cx="773680" cy="772713"/>
          </a:xfrm>
          <a:custGeom>
            <a:avLst/>
            <a:gdLst/>
            <a:ahLst/>
            <a:cxnLst/>
            <a:rect l="l" t="t" r="r" b="b"/>
            <a:pathLst>
              <a:path w="773680" h="772713">
                <a:moveTo>
                  <a:pt x="0" y="0"/>
                </a:moveTo>
                <a:lnTo>
                  <a:pt x="773680" y="0"/>
                </a:lnTo>
                <a:lnTo>
                  <a:pt x="773680" y="772713"/>
                </a:lnTo>
                <a:lnTo>
                  <a:pt x="0" y="7727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9" name="Group 29"/>
          <p:cNvGrpSpPr/>
          <p:nvPr/>
        </p:nvGrpSpPr>
        <p:grpSpPr>
          <a:xfrm>
            <a:off x="5478366" y="7881243"/>
            <a:ext cx="1839448" cy="1393524"/>
            <a:chOff x="0" y="0"/>
            <a:chExt cx="484464" cy="36701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84464" cy="367019"/>
            </a:xfrm>
            <a:custGeom>
              <a:avLst/>
              <a:gdLst/>
              <a:ahLst/>
              <a:cxnLst/>
              <a:rect l="l" t="t" r="r" b="b"/>
              <a:pathLst>
                <a:path w="484464" h="367019">
                  <a:moveTo>
                    <a:pt x="183509" y="0"/>
                  </a:moveTo>
                  <a:lnTo>
                    <a:pt x="300954" y="0"/>
                  </a:lnTo>
                  <a:cubicBezTo>
                    <a:pt x="349624" y="0"/>
                    <a:pt x="396300" y="19334"/>
                    <a:pt x="430715" y="53749"/>
                  </a:cubicBezTo>
                  <a:cubicBezTo>
                    <a:pt x="465130" y="88163"/>
                    <a:pt x="484464" y="134840"/>
                    <a:pt x="484464" y="183509"/>
                  </a:cubicBezTo>
                  <a:lnTo>
                    <a:pt x="484464" y="183509"/>
                  </a:lnTo>
                  <a:cubicBezTo>
                    <a:pt x="484464" y="284859"/>
                    <a:pt x="402304" y="367019"/>
                    <a:pt x="300954" y="367019"/>
                  </a:cubicBezTo>
                  <a:lnTo>
                    <a:pt x="183509" y="367019"/>
                  </a:lnTo>
                  <a:cubicBezTo>
                    <a:pt x="82160" y="367019"/>
                    <a:pt x="0" y="284859"/>
                    <a:pt x="0" y="183509"/>
                  </a:cubicBezTo>
                  <a:lnTo>
                    <a:pt x="0" y="183509"/>
                  </a:lnTo>
                  <a:cubicBezTo>
                    <a:pt x="0" y="82160"/>
                    <a:pt x="82160" y="0"/>
                    <a:pt x="18350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484464" cy="4146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Nunito"/>
                </a:rPr>
                <a:t>Process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Nunito"/>
                </a:rPr>
                <a:t>Info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6865013" y="8634908"/>
            <a:ext cx="1022590" cy="581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9"/>
              </a:lnSpc>
              <a:spcBef>
                <a:spcPct val="0"/>
              </a:spcBef>
            </a:pPr>
            <a:r>
              <a:rPr lang="en-US" sz="3435">
                <a:solidFill>
                  <a:srgbClr val="FFFFFF"/>
                </a:solidFill>
                <a:latin typeface="Nunito Medium"/>
              </a:rPr>
              <a:t>Input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6732856" y="9233553"/>
            <a:ext cx="1286904" cy="581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9"/>
              </a:lnSpc>
              <a:spcBef>
                <a:spcPct val="0"/>
              </a:spcBef>
            </a:pPr>
            <a:r>
              <a:rPr lang="en-US" sz="3435">
                <a:solidFill>
                  <a:srgbClr val="FFFFFF"/>
                </a:solidFill>
                <a:latin typeface="Nunito Medium"/>
              </a:rPr>
              <a:t>Ptable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7128" y="357673"/>
            <a:ext cx="761572" cy="47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</a:pPr>
            <a:r>
              <a:rPr lang="en-US" sz="2874">
                <a:solidFill>
                  <a:srgbClr val="000000"/>
                </a:solidFill>
                <a:latin typeface="210 네버랜드 Bold"/>
              </a:rPr>
              <a:t>1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4521967" y="1629478"/>
            <a:ext cx="1717689" cy="739775"/>
            <a:chOff x="0" y="0"/>
            <a:chExt cx="627777" cy="270371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27777" cy="270371"/>
            </a:xfrm>
            <a:custGeom>
              <a:avLst/>
              <a:gdLst/>
              <a:ahLst/>
              <a:cxnLst/>
              <a:rect l="l" t="t" r="r" b="b"/>
              <a:pathLst>
                <a:path w="627777" h="270371">
                  <a:moveTo>
                    <a:pt x="135186" y="0"/>
                  </a:moveTo>
                  <a:lnTo>
                    <a:pt x="492591" y="0"/>
                  </a:lnTo>
                  <a:cubicBezTo>
                    <a:pt x="567252" y="0"/>
                    <a:pt x="627777" y="60525"/>
                    <a:pt x="627777" y="135186"/>
                  </a:cubicBezTo>
                  <a:lnTo>
                    <a:pt x="627777" y="135186"/>
                  </a:lnTo>
                  <a:cubicBezTo>
                    <a:pt x="627777" y="171039"/>
                    <a:pt x="613534" y="205424"/>
                    <a:pt x="588182" y="230776"/>
                  </a:cubicBezTo>
                  <a:cubicBezTo>
                    <a:pt x="562830" y="256128"/>
                    <a:pt x="528445" y="270371"/>
                    <a:pt x="492591" y="270371"/>
                  </a:cubicBezTo>
                  <a:lnTo>
                    <a:pt x="135186" y="270371"/>
                  </a:lnTo>
                  <a:cubicBezTo>
                    <a:pt x="60525" y="270371"/>
                    <a:pt x="0" y="209846"/>
                    <a:pt x="0" y="135186"/>
                  </a:cubicBezTo>
                  <a:lnTo>
                    <a:pt x="0" y="135186"/>
                  </a:lnTo>
                  <a:cubicBezTo>
                    <a:pt x="0" y="60525"/>
                    <a:pt x="60525" y="0"/>
                    <a:pt x="13518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F5757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627777" cy="317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Nunito Medium"/>
                </a:rPr>
                <a:t>CORE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4483867" y="6941443"/>
            <a:ext cx="1717689" cy="739775"/>
            <a:chOff x="0" y="0"/>
            <a:chExt cx="627777" cy="270371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27777" cy="270371"/>
            </a:xfrm>
            <a:custGeom>
              <a:avLst/>
              <a:gdLst/>
              <a:ahLst/>
              <a:cxnLst/>
              <a:rect l="l" t="t" r="r" b="b"/>
              <a:pathLst>
                <a:path w="627777" h="270371">
                  <a:moveTo>
                    <a:pt x="135186" y="0"/>
                  </a:moveTo>
                  <a:lnTo>
                    <a:pt x="492591" y="0"/>
                  </a:lnTo>
                  <a:cubicBezTo>
                    <a:pt x="567252" y="0"/>
                    <a:pt x="627777" y="60525"/>
                    <a:pt x="627777" y="135186"/>
                  </a:cubicBezTo>
                  <a:lnTo>
                    <a:pt x="627777" y="135186"/>
                  </a:lnTo>
                  <a:cubicBezTo>
                    <a:pt x="627777" y="171039"/>
                    <a:pt x="613534" y="205424"/>
                    <a:pt x="588182" y="230776"/>
                  </a:cubicBezTo>
                  <a:cubicBezTo>
                    <a:pt x="562830" y="256128"/>
                    <a:pt x="528445" y="270371"/>
                    <a:pt x="492591" y="270371"/>
                  </a:cubicBezTo>
                  <a:lnTo>
                    <a:pt x="135186" y="270371"/>
                  </a:lnTo>
                  <a:cubicBezTo>
                    <a:pt x="60525" y="270371"/>
                    <a:pt x="0" y="209846"/>
                    <a:pt x="0" y="135186"/>
                  </a:cubicBezTo>
                  <a:lnTo>
                    <a:pt x="0" y="135186"/>
                  </a:lnTo>
                  <a:cubicBezTo>
                    <a:pt x="0" y="60525"/>
                    <a:pt x="60525" y="0"/>
                    <a:pt x="13518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C1FF72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47625"/>
              <a:ext cx="627777" cy="317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Nunito Medium"/>
                </a:rPr>
                <a:t>STAT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3199461" y="3973221"/>
            <a:ext cx="1839448" cy="1403710"/>
            <a:chOff x="0" y="0"/>
            <a:chExt cx="484464" cy="369701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484464" cy="369701"/>
            </a:xfrm>
            <a:custGeom>
              <a:avLst/>
              <a:gdLst/>
              <a:ahLst/>
              <a:cxnLst/>
              <a:rect l="l" t="t" r="r" b="b"/>
              <a:pathLst>
                <a:path w="484464" h="369701">
                  <a:moveTo>
                    <a:pt x="184851" y="0"/>
                  </a:moveTo>
                  <a:lnTo>
                    <a:pt x="299613" y="0"/>
                  </a:lnTo>
                  <a:cubicBezTo>
                    <a:pt x="348639" y="0"/>
                    <a:pt x="395656" y="19475"/>
                    <a:pt x="430322" y="54142"/>
                  </a:cubicBezTo>
                  <a:cubicBezTo>
                    <a:pt x="464988" y="88808"/>
                    <a:pt x="484464" y="135825"/>
                    <a:pt x="484464" y="184851"/>
                  </a:cubicBezTo>
                  <a:lnTo>
                    <a:pt x="484464" y="184851"/>
                  </a:lnTo>
                  <a:cubicBezTo>
                    <a:pt x="484464" y="233876"/>
                    <a:pt x="464988" y="280894"/>
                    <a:pt x="430322" y="315560"/>
                  </a:cubicBezTo>
                  <a:cubicBezTo>
                    <a:pt x="395656" y="350226"/>
                    <a:pt x="348639" y="369701"/>
                    <a:pt x="299613" y="369701"/>
                  </a:cubicBezTo>
                  <a:lnTo>
                    <a:pt x="184851" y="369701"/>
                  </a:lnTo>
                  <a:cubicBezTo>
                    <a:pt x="135825" y="369701"/>
                    <a:pt x="88808" y="350226"/>
                    <a:pt x="54142" y="315560"/>
                  </a:cubicBezTo>
                  <a:cubicBezTo>
                    <a:pt x="19475" y="280894"/>
                    <a:pt x="0" y="233876"/>
                    <a:pt x="0" y="184851"/>
                  </a:cubicBezTo>
                  <a:lnTo>
                    <a:pt x="0" y="184851"/>
                  </a:lnTo>
                  <a:cubicBezTo>
                    <a:pt x="0" y="135825"/>
                    <a:pt x="19475" y="88808"/>
                    <a:pt x="54142" y="54142"/>
                  </a:cubicBezTo>
                  <a:cubicBezTo>
                    <a:pt x="88808" y="19475"/>
                    <a:pt x="135825" y="0"/>
                    <a:pt x="18485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47625"/>
              <a:ext cx="484464" cy="417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Nunito"/>
                </a:rPr>
                <a:t>Signal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Nunito"/>
                </a:rPr>
                <a:t>Handling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5646514" y="3973221"/>
            <a:ext cx="1839448" cy="1403710"/>
            <a:chOff x="0" y="0"/>
            <a:chExt cx="484464" cy="369701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484464" cy="369701"/>
            </a:xfrm>
            <a:custGeom>
              <a:avLst/>
              <a:gdLst/>
              <a:ahLst/>
              <a:cxnLst/>
              <a:rect l="l" t="t" r="r" b="b"/>
              <a:pathLst>
                <a:path w="484464" h="369701">
                  <a:moveTo>
                    <a:pt x="184851" y="0"/>
                  </a:moveTo>
                  <a:lnTo>
                    <a:pt x="299613" y="0"/>
                  </a:lnTo>
                  <a:cubicBezTo>
                    <a:pt x="348639" y="0"/>
                    <a:pt x="395656" y="19475"/>
                    <a:pt x="430322" y="54142"/>
                  </a:cubicBezTo>
                  <a:cubicBezTo>
                    <a:pt x="464988" y="88808"/>
                    <a:pt x="484464" y="135825"/>
                    <a:pt x="484464" y="184851"/>
                  </a:cubicBezTo>
                  <a:lnTo>
                    <a:pt x="484464" y="184851"/>
                  </a:lnTo>
                  <a:cubicBezTo>
                    <a:pt x="484464" y="233876"/>
                    <a:pt x="464988" y="280894"/>
                    <a:pt x="430322" y="315560"/>
                  </a:cubicBezTo>
                  <a:cubicBezTo>
                    <a:pt x="395656" y="350226"/>
                    <a:pt x="348639" y="369701"/>
                    <a:pt x="299613" y="369701"/>
                  </a:cubicBezTo>
                  <a:lnTo>
                    <a:pt x="184851" y="369701"/>
                  </a:lnTo>
                  <a:cubicBezTo>
                    <a:pt x="135825" y="369701"/>
                    <a:pt x="88808" y="350226"/>
                    <a:pt x="54142" y="315560"/>
                  </a:cubicBezTo>
                  <a:cubicBezTo>
                    <a:pt x="19475" y="280894"/>
                    <a:pt x="0" y="233876"/>
                    <a:pt x="0" y="184851"/>
                  </a:cubicBezTo>
                  <a:lnTo>
                    <a:pt x="0" y="184851"/>
                  </a:lnTo>
                  <a:cubicBezTo>
                    <a:pt x="0" y="135825"/>
                    <a:pt x="19475" y="88808"/>
                    <a:pt x="54142" y="54142"/>
                  </a:cubicBezTo>
                  <a:cubicBezTo>
                    <a:pt x="88808" y="19475"/>
                    <a:pt x="135825" y="0"/>
                    <a:pt x="18485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47625"/>
              <a:ext cx="484464" cy="417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Nunito"/>
                </a:rPr>
                <a:t>UI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Nunito"/>
                </a:rPr>
                <a:t>Manage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2153119" y="1715423"/>
            <a:ext cx="1717689" cy="739775"/>
            <a:chOff x="0" y="0"/>
            <a:chExt cx="627777" cy="270371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627777" cy="270371"/>
            </a:xfrm>
            <a:custGeom>
              <a:avLst/>
              <a:gdLst/>
              <a:ahLst/>
              <a:cxnLst/>
              <a:rect l="l" t="t" r="r" b="b"/>
              <a:pathLst>
                <a:path w="627777" h="270371">
                  <a:moveTo>
                    <a:pt x="135186" y="0"/>
                  </a:moveTo>
                  <a:lnTo>
                    <a:pt x="492591" y="0"/>
                  </a:lnTo>
                  <a:cubicBezTo>
                    <a:pt x="567252" y="0"/>
                    <a:pt x="627777" y="60525"/>
                    <a:pt x="627777" y="135186"/>
                  </a:cubicBezTo>
                  <a:lnTo>
                    <a:pt x="627777" y="135186"/>
                  </a:lnTo>
                  <a:cubicBezTo>
                    <a:pt x="627777" y="171039"/>
                    <a:pt x="613534" y="205424"/>
                    <a:pt x="588182" y="230776"/>
                  </a:cubicBezTo>
                  <a:cubicBezTo>
                    <a:pt x="562830" y="256128"/>
                    <a:pt x="528445" y="270371"/>
                    <a:pt x="492591" y="270371"/>
                  </a:cubicBezTo>
                  <a:lnTo>
                    <a:pt x="135186" y="270371"/>
                  </a:lnTo>
                  <a:cubicBezTo>
                    <a:pt x="60525" y="270371"/>
                    <a:pt x="0" y="209846"/>
                    <a:pt x="0" y="135186"/>
                  </a:cubicBezTo>
                  <a:lnTo>
                    <a:pt x="0" y="135186"/>
                  </a:lnTo>
                  <a:cubicBezTo>
                    <a:pt x="0" y="60525"/>
                    <a:pt x="60525" y="0"/>
                    <a:pt x="13518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0CC0DF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-47625"/>
              <a:ext cx="627777" cy="317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Nunito Medium"/>
                </a:rPr>
                <a:t>INPUT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3378162" y="2558405"/>
            <a:ext cx="1839448" cy="1232854"/>
            <a:chOff x="0" y="0"/>
            <a:chExt cx="484464" cy="324702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484464" cy="324702"/>
            </a:xfrm>
            <a:custGeom>
              <a:avLst/>
              <a:gdLst/>
              <a:ahLst/>
              <a:cxnLst/>
              <a:rect l="l" t="t" r="r" b="b"/>
              <a:pathLst>
                <a:path w="484464" h="324702">
                  <a:moveTo>
                    <a:pt x="162351" y="0"/>
                  </a:moveTo>
                  <a:lnTo>
                    <a:pt x="322113" y="0"/>
                  </a:lnTo>
                  <a:cubicBezTo>
                    <a:pt x="365171" y="0"/>
                    <a:pt x="406465" y="17105"/>
                    <a:pt x="436912" y="47552"/>
                  </a:cubicBezTo>
                  <a:cubicBezTo>
                    <a:pt x="467359" y="77998"/>
                    <a:pt x="484464" y="119293"/>
                    <a:pt x="484464" y="162351"/>
                  </a:cubicBezTo>
                  <a:lnTo>
                    <a:pt x="484464" y="162351"/>
                  </a:lnTo>
                  <a:cubicBezTo>
                    <a:pt x="484464" y="205409"/>
                    <a:pt x="467359" y="246704"/>
                    <a:pt x="436912" y="277151"/>
                  </a:cubicBezTo>
                  <a:cubicBezTo>
                    <a:pt x="406465" y="307598"/>
                    <a:pt x="365171" y="324702"/>
                    <a:pt x="322113" y="324702"/>
                  </a:cubicBezTo>
                  <a:lnTo>
                    <a:pt x="162351" y="324702"/>
                  </a:lnTo>
                  <a:cubicBezTo>
                    <a:pt x="119293" y="324702"/>
                    <a:pt x="77998" y="307598"/>
                    <a:pt x="47552" y="277151"/>
                  </a:cubicBezTo>
                  <a:cubicBezTo>
                    <a:pt x="17105" y="246704"/>
                    <a:pt x="0" y="205409"/>
                    <a:pt x="0" y="162351"/>
                  </a:cubicBezTo>
                  <a:lnTo>
                    <a:pt x="0" y="162351"/>
                  </a:lnTo>
                  <a:cubicBezTo>
                    <a:pt x="0" y="119293"/>
                    <a:pt x="17105" y="77998"/>
                    <a:pt x="47552" y="47552"/>
                  </a:cubicBezTo>
                  <a:cubicBezTo>
                    <a:pt x="77998" y="17105"/>
                    <a:pt x="119293" y="0"/>
                    <a:pt x="16235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-47625"/>
              <a:ext cx="484464" cy="3723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Nunito"/>
                </a:rPr>
                <a:t>Readline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Nunito"/>
                </a:rPr>
                <a:t>History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2327139" y="5292792"/>
            <a:ext cx="1717689" cy="739775"/>
            <a:chOff x="0" y="0"/>
            <a:chExt cx="627777" cy="270371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627777" cy="270371"/>
            </a:xfrm>
            <a:custGeom>
              <a:avLst/>
              <a:gdLst/>
              <a:ahLst/>
              <a:cxnLst/>
              <a:rect l="l" t="t" r="r" b="b"/>
              <a:pathLst>
                <a:path w="627777" h="270371">
                  <a:moveTo>
                    <a:pt x="135186" y="0"/>
                  </a:moveTo>
                  <a:lnTo>
                    <a:pt x="492591" y="0"/>
                  </a:lnTo>
                  <a:cubicBezTo>
                    <a:pt x="567252" y="0"/>
                    <a:pt x="627777" y="60525"/>
                    <a:pt x="627777" y="135186"/>
                  </a:cubicBezTo>
                  <a:lnTo>
                    <a:pt x="627777" y="135186"/>
                  </a:lnTo>
                  <a:cubicBezTo>
                    <a:pt x="627777" y="171039"/>
                    <a:pt x="613534" y="205424"/>
                    <a:pt x="588182" y="230776"/>
                  </a:cubicBezTo>
                  <a:cubicBezTo>
                    <a:pt x="562830" y="256128"/>
                    <a:pt x="528445" y="270371"/>
                    <a:pt x="492591" y="270371"/>
                  </a:cubicBezTo>
                  <a:lnTo>
                    <a:pt x="135186" y="270371"/>
                  </a:lnTo>
                  <a:cubicBezTo>
                    <a:pt x="60525" y="270371"/>
                    <a:pt x="0" y="209846"/>
                    <a:pt x="0" y="135186"/>
                  </a:cubicBezTo>
                  <a:lnTo>
                    <a:pt x="0" y="135186"/>
                  </a:lnTo>
                  <a:cubicBezTo>
                    <a:pt x="0" y="60525"/>
                    <a:pt x="60525" y="0"/>
                    <a:pt x="13518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E6E6E6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-47625"/>
              <a:ext cx="627777" cy="317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Nunito Medium"/>
                </a:rPr>
                <a:t>Global</a:t>
              </a:r>
            </a:p>
          </p:txBody>
        </p:sp>
      </p:grpSp>
      <p:sp>
        <p:nvSpPr>
          <p:cNvPr id="56" name="TextBox 56"/>
          <p:cNvSpPr txBox="1"/>
          <p:nvPr/>
        </p:nvSpPr>
        <p:spPr>
          <a:xfrm>
            <a:off x="1446173" y="325512"/>
            <a:ext cx="5064170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ea typeface="210 네버랜드 Light"/>
              </a:rPr>
              <a:t>프로젝트 아키텍처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18409" y="1262406"/>
            <a:ext cx="14051183" cy="8583489"/>
          </a:xfrm>
          <a:custGeom>
            <a:avLst/>
            <a:gdLst/>
            <a:ahLst/>
            <a:cxnLst/>
            <a:rect l="l" t="t" r="r" b="b"/>
            <a:pathLst>
              <a:path w="14051183" h="8583489">
                <a:moveTo>
                  <a:pt x="0" y="0"/>
                </a:moveTo>
                <a:lnTo>
                  <a:pt x="14051182" y="0"/>
                </a:lnTo>
                <a:lnTo>
                  <a:pt x="14051182" y="8583489"/>
                </a:lnTo>
                <a:lnTo>
                  <a:pt x="0" y="85834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366" t="-21391" r="-29923" b="-1875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255020" y="226633"/>
            <a:ext cx="773680" cy="772713"/>
          </a:xfrm>
          <a:custGeom>
            <a:avLst/>
            <a:gdLst/>
            <a:ahLst/>
            <a:cxnLst/>
            <a:rect l="l" t="t" r="r" b="b"/>
            <a:pathLst>
              <a:path w="773680" h="772713">
                <a:moveTo>
                  <a:pt x="0" y="0"/>
                </a:moveTo>
                <a:lnTo>
                  <a:pt x="773680" y="0"/>
                </a:lnTo>
                <a:lnTo>
                  <a:pt x="773680" y="772713"/>
                </a:lnTo>
                <a:lnTo>
                  <a:pt x="0" y="7727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267128" y="357673"/>
            <a:ext cx="761572" cy="47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</a:pPr>
            <a:r>
              <a:rPr lang="en-US" sz="2874">
                <a:solidFill>
                  <a:srgbClr val="000000"/>
                </a:solidFill>
                <a:latin typeface="210 네버랜드 Bold"/>
              </a:rPr>
              <a:t>1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18409" y="1454871"/>
            <a:ext cx="7063691" cy="1783722"/>
            <a:chOff x="0" y="0"/>
            <a:chExt cx="1860396" cy="4697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60396" cy="469787"/>
            </a:xfrm>
            <a:custGeom>
              <a:avLst/>
              <a:gdLst/>
              <a:ahLst/>
              <a:cxnLst/>
              <a:rect l="l" t="t" r="r" b="b"/>
              <a:pathLst>
                <a:path w="1860396" h="469787">
                  <a:moveTo>
                    <a:pt x="15344" y="0"/>
                  </a:moveTo>
                  <a:lnTo>
                    <a:pt x="1845052" y="0"/>
                  </a:lnTo>
                  <a:cubicBezTo>
                    <a:pt x="1853526" y="0"/>
                    <a:pt x="1860396" y="6870"/>
                    <a:pt x="1860396" y="15344"/>
                  </a:cubicBezTo>
                  <a:lnTo>
                    <a:pt x="1860396" y="454443"/>
                  </a:lnTo>
                  <a:cubicBezTo>
                    <a:pt x="1860396" y="458512"/>
                    <a:pt x="1858780" y="462415"/>
                    <a:pt x="1855902" y="465293"/>
                  </a:cubicBezTo>
                  <a:cubicBezTo>
                    <a:pt x="1853024" y="468170"/>
                    <a:pt x="1849121" y="469787"/>
                    <a:pt x="1845052" y="469787"/>
                  </a:cubicBezTo>
                  <a:lnTo>
                    <a:pt x="15344" y="469787"/>
                  </a:lnTo>
                  <a:cubicBezTo>
                    <a:pt x="6870" y="469787"/>
                    <a:pt x="0" y="462917"/>
                    <a:pt x="0" y="454443"/>
                  </a:cubicBezTo>
                  <a:lnTo>
                    <a:pt x="0" y="15344"/>
                  </a:lnTo>
                  <a:cubicBezTo>
                    <a:pt x="0" y="11275"/>
                    <a:pt x="1617" y="7372"/>
                    <a:pt x="4494" y="4494"/>
                  </a:cubicBezTo>
                  <a:cubicBezTo>
                    <a:pt x="7372" y="1617"/>
                    <a:pt x="11275" y="0"/>
                    <a:pt x="153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5757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860396" cy="5174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82100" y="1454871"/>
            <a:ext cx="6987491" cy="1783722"/>
            <a:chOff x="0" y="0"/>
            <a:chExt cx="1840327" cy="46978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40327" cy="469787"/>
            </a:xfrm>
            <a:custGeom>
              <a:avLst/>
              <a:gdLst/>
              <a:ahLst/>
              <a:cxnLst/>
              <a:rect l="l" t="t" r="r" b="b"/>
              <a:pathLst>
                <a:path w="1840327" h="469787">
                  <a:moveTo>
                    <a:pt x="15512" y="0"/>
                  </a:moveTo>
                  <a:lnTo>
                    <a:pt x="1824815" y="0"/>
                  </a:lnTo>
                  <a:cubicBezTo>
                    <a:pt x="1833382" y="0"/>
                    <a:pt x="1840327" y="6945"/>
                    <a:pt x="1840327" y="15512"/>
                  </a:cubicBezTo>
                  <a:lnTo>
                    <a:pt x="1840327" y="454275"/>
                  </a:lnTo>
                  <a:cubicBezTo>
                    <a:pt x="1840327" y="458389"/>
                    <a:pt x="1838693" y="462335"/>
                    <a:pt x="1835784" y="465244"/>
                  </a:cubicBezTo>
                  <a:cubicBezTo>
                    <a:pt x="1832875" y="468153"/>
                    <a:pt x="1828929" y="469787"/>
                    <a:pt x="1824815" y="469787"/>
                  </a:cubicBezTo>
                  <a:lnTo>
                    <a:pt x="15512" y="469787"/>
                  </a:lnTo>
                  <a:cubicBezTo>
                    <a:pt x="6945" y="469787"/>
                    <a:pt x="0" y="462842"/>
                    <a:pt x="0" y="454275"/>
                  </a:cubicBezTo>
                  <a:lnTo>
                    <a:pt x="0" y="15512"/>
                  </a:lnTo>
                  <a:cubicBezTo>
                    <a:pt x="0" y="6945"/>
                    <a:pt x="6945" y="0"/>
                    <a:pt x="1551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CC0D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840327" cy="5174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118409" y="3238593"/>
            <a:ext cx="7073216" cy="6578727"/>
            <a:chOff x="0" y="0"/>
            <a:chExt cx="1862905" cy="173266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62905" cy="1732669"/>
            </a:xfrm>
            <a:custGeom>
              <a:avLst/>
              <a:gdLst/>
              <a:ahLst/>
              <a:cxnLst/>
              <a:rect l="l" t="t" r="r" b="b"/>
              <a:pathLst>
                <a:path w="1862905" h="1732669">
                  <a:moveTo>
                    <a:pt x="15324" y="0"/>
                  </a:moveTo>
                  <a:lnTo>
                    <a:pt x="1847581" y="0"/>
                  </a:lnTo>
                  <a:cubicBezTo>
                    <a:pt x="1851645" y="0"/>
                    <a:pt x="1855543" y="1614"/>
                    <a:pt x="1858417" y="4488"/>
                  </a:cubicBezTo>
                  <a:cubicBezTo>
                    <a:pt x="1861290" y="7362"/>
                    <a:pt x="1862905" y="11260"/>
                    <a:pt x="1862905" y="15324"/>
                  </a:cubicBezTo>
                  <a:lnTo>
                    <a:pt x="1862905" y="1717345"/>
                  </a:lnTo>
                  <a:cubicBezTo>
                    <a:pt x="1862905" y="1721409"/>
                    <a:pt x="1861290" y="1725307"/>
                    <a:pt x="1858417" y="1728181"/>
                  </a:cubicBezTo>
                  <a:cubicBezTo>
                    <a:pt x="1855543" y="1731054"/>
                    <a:pt x="1851645" y="1732669"/>
                    <a:pt x="1847581" y="1732669"/>
                  </a:cubicBezTo>
                  <a:lnTo>
                    <a:pt x="15324" y="1732669"/>
                  </a:lnTo>
                  <a:cubicBezTo>
                    <a:pt x="11260" y="1732669"/>
                    <a:pt x="7362" y="1731054"/>
                    <a:pt x="4488" y="1728181"/>
                  </a:cubicBezTo>
                  <a:cubicBezTo>
                    <a:pt x="1614" y="1725307"/>
                    <a:pt x="0" y="1721409"/>
                    <a:pt x="0" y="1717345"/>
                  </a:cubicBezTo>
                  <a:lnTo>
                    <a:pt x="0" y="15324"/>
                  </a:lnTo>
                  <a:cubicBezTo>
                    <a:pt x="0" y="11260"/>
                    <a:pt x="1614" y="7362"/>
                    <a:pt x="4488" y="4488"/>
                  </a:cubicBezTo>
                  <a:cubicBezTo>
                    <a:pt x="7362" y="1614"/>
                    <a:pt x="11260" y="0"/>
                    <a:pt x="153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7ED957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862905" cy="17802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363149" y="4017362"/>
            <a:ext cx="1724586" cy="459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5"/>
              </a:lnSpc>
              <a:spcBef>
                <a:spcPct val="0"/>
              </a:spcBef>
            </a:pPr>
            <a:r>
              <a:rPr lang="en-US" sz="2646">
                <a:solidFill>
                  <a:srgbClr val="FFFFFF"/>
                </a:solidFill>
                <a:latin typeface="Arita Dotum Bold"/>
              </a:rPr>
              <a:t>Process 1</a:t>
            </a:r>
          </a:p>
        </p:txBody>
      </p:sp>
      <p:sp>
        <p:nvSpPr>
          <p:cNvPr id="15" name="AutoShape 15"/>
          <p:cNvSpPr/>
          <p:nvPr/>
        </p:nvSpPr>
        <p:spPr>
          <a:xfrm>
            <a:off x="9213546" y="3893761"/>
            <a:ext cx="6956046" cy="0"/>
          </a:xfrm>
          <a:prstGeom prst="line">
            <a:avLst/>
          </a:prstGeom>
          <a:ln w="3810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AutoShape 16"/>
          <p:cNvSpPr/>
          <p:nvPr/>
        </p:nvSpPr>
        <p:spPr>
          <a:xfrm>
            <a:off x="9213546" y="5971001"/>
            <a:ext cx="6956046" cy="0"/>
          </a:xfrm>
          <a:prstGeom prst="line">
            <a:avLst/>
          </a:prstGeom>
          <a:ln w="3810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AutoShape 17"/>
          <p:cNvSpPr/>
          <p:nvPr/>
        </p:nvSpPr>
        <p:spPr>
          <a:xfrm>
            <a:off x="9213546" y="8011168"/>
            <a:ext cx="6956046" cy="0"/>
          </a:xfrm>
          <a:prstGeom prst="line">
            <a:avLst/>
          </a:prstGeom>
          <a:ln w="3810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9363149" y="6096408"/>
            <a:ext cx="1724586" cy="459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5"/>
              </a:lnSpc>
              <a:spcBef>
                <a:spcPct val="0"/>
              </a:spcBef>
            </a:pPr>
            <a:r>
              <a:rPr lang="en-US" sz="2646">
                <a:solidFill>
                  <a:srgbClr val="FFFFFF"/>
                </a:solidFill>
                <a:latin typeface="Arita Dotum Bold"/>
              </a:rPr>
              <a:t>Process 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63149" y="8136575"/>
            <a:ext cx="1724586" cy="459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5"/>
              </a:lnSpc>
              <a:spcBef>
                <a:spcPct val="0"/>
              </a:spcBef>
            </a:pPr>
            <a:r>
              <a:rPr lang="en-US" sz="2646">
                <a:solidFill>
                  <a:srgbClr val="FFFFFF"/>
                </a:solidFill>
                <a:latin typeface="Arita Dotum Bold"/>
              </a:rPr>
              <a:t>Process 3</a:t>
            </a:r>
          </a:p>
        </p:txBody>
      </p:sp>
      <p:sp>
        <p:nvSpPr>
          <p:cNvPr id="20" name="AutoShape 20"/>
          <p:cNvSpPr/>
          <p:nvPr/>
        </p:nvSpPr>
        <p:spPr>
          <a:xfrm>
            <a:off x="6500004" y="2450029"/>
            <a:ext cx="2863146" cy="1825586"/>
          </a:xfrm>
          <a:prstGeom prst="line">
            <a:avLst/>
          </a:prstGeom>
          <a:ln w="10477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AutoShape 21"/>
          <p:cNvSpPr/>
          <p:nvPr/>
        </p:nvSpPr>
        <p:spPr>
          <a:xfrm flipH="1" flipV="1">
            <a:off x="6500004" y="2450029"/>
            <a:ext cx="2863146" cy="3904632"/>
          </a:xfrm>
          <a:prstGeom prst="line">
            <a:avLst/>
          </a:prstGeom>
          <a:ln w="104775" cap="flat">
            <a:solidFill>
              <a:srgbClr val="FF5757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AutoShape 22"/>
          <p:cNvSpPr/>
          <p:nvPr/>
        </p:nvSpPr>
        <p:spPr>
          <a:xfrm flipH="1" flipV="1">
            <a:off x="6500004" y="2450029"/>
            <a:ext cx="2863146" cy="5944798"/>
          </a:xfrm>
          <a:prstGeom prst="line">
            <a:avLst/>
          </a:prstGeom>
          <a:ln w="104775" cap="flat">
            <a:solidFill>
              <a:srgbClr val="FF5757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7652047" y="2493011"/>
            <a:ext cx="1018506" cy="554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85"/>
              </a:lnSpc>
              <a:spcBef>
                <a:spcPct val="0"/>
              </a:spcBef>
            </a:pPr>
            <a:r>
              <a:rPr lang="en-US" sz="3275">
                <a:solidFill>
                  <a:srgbClr val="FFFFFF"/>
                </a:solidFill>
                <a:ea typeface="Nunito Bold"/>
              </a:rPr>
              <a:t>생성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484773" y="5931378"/>
            <a:ext cx="2185781" cy="1136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85"/>
              </a:lnSpc>
            </a:pPr>
            <a:r>
              <a:rPr lang="en-US" sz="3275">
                <a:solidFill>
                  <a:srgbClr val="FF3131"/>
                </a:solidFill>
                <a:ea typeface="Nunito Bold"/>
              </a:rPr>
              <a:t>종료 시 </a:t>
            </a:r>
          </a:p>
          <a:p>
            <a:pPr algn="l">
              <a:lnSpc>
                <a:spcPts val="4585"/>
              </a:lnSpc>
              <a:spcBef>
                <a:spcPct val="0"/>
              </a:spcBef>
            </a:pPr>
            <a:r>
              <a:rPr lang="en-US" sz="3275">
                <a:solidFill>
                  <a:srgbClr val="FF3131"/>
                </a:solidFill>
                <a:latin typeface="Nunito Bold"/>
                <a:ea typeface="Nunito Bold"/>
              </a:rPr>
              <a:t>PID 반환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266944" y="2261007"/>
            <a:ext cx="1924056" cy="803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97"/>
              </a:lnSpc>
              <a:spcBef>
                <a:spcPct val="0"/>
              </a:spcBef>
            </a:pPr>
            <a:r>
              <a:rPr lang="en-US" sz="4641" dirty="0">
                <a:solidFill>
                  <a:srgbClr val="FF3131"/>
                </a:solidFill>
                <a:latin typeface="Nunito Medium"/>
              </a:rPr>
              <a:t>CORE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203525" y="2261007"/>
            <a:ext cx="1755279" cy="786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7"/>
              </a:lnSpc>
              <a:spcBef>
                <a:spcPct val="0"/>
              </a:spcBef>
            </a:pPr>
            <a:r>
              <a:rPr lang="en-US" sz="4641">
                <a:solidFill>
                  <a:srgbClr val="5284FF"/>
                </a:solidFill>
                <a:latin typeface="Nunito Medium"/>
              </a:rPr>
              <a:t>INPUT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266944" y="4513748"/>
            <a:ext cx="1511945" cy="786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7"/>
              </a:lnSpc>
              <a:spcBef>
                <a:spcPct val="0"/>
              </a:spcBef>
            </a:pPr>
            <a:r>
              <a:rPr lang="en-US" sz="4641">
                <a:solidFill>
                  <a:srgbClr val="7ED957"/>
                </a:solidFill>
                <a:latin typeface="Nunito Medium"/>
              </a:rPr>
              <a:t>STAT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46173" y="325512"/>
            <a:ext cx="5064170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ea typeface="210 네버랜드 Light"/>
              </a:rPr>
              <a:t>프로젝트 아키텍처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54509" y="-4725578"/>
            <a:ext cx="16012640" cy="16012640"/>
          </a:xfrm>
          <a:custGeom>
            <a:avLst/>
            <a:gdLst/>
            <a:ahLst/>
            <a:cxnLst/>
            <a:rect l="l" t="t" r="r" b="b"/>
            <a:pathLst>
              <a:path w="16012640" h="16012640">
                <a:moveTo>
                  <a:pt x="0" y="0"/>
                </a:moveTo>
                <a:lnTo>
                  <a:pt x="16012640" y="0"/>
                </a:lnTo>
                <a:lnTo>
                  <a:pt x="16012640" y="16012640"/>
                </a:lnTo>
                <a:lnTo>
                  <a:pt x="0" y="16012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0" y="9191625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2456587" y="7400621"/>
            <a:ext cx="3524244" cy="696038"/>
          </a:xfrm>
          <a:custGeom>
            <a:avLst/>
            <a:gdLst/>
            <a:ahLst/>
            <a:cxnLst/>
            <a:rect l="l" t="t" r="r" b="b"/>
            <a:pathLst>
              <a:path w="3524244" h="696038">
                <a:moveTo>
                  <a:pt x="0" y="0"/>
                </a:moveTo>
                <a:lnTo>
                  <a:pt x="3524244" y="0"/>
                </a:lnTo>
                <a:lnTo>
                  <a:pt x="3524244" y="696038"/>
                </a:lnTo>
                <a:lnTo>
                  <a:pt x="0" y="6960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343405" y="1998032"/>
            <a:ext cx="5750608" cy="5750608"/>
          </a:xfrm>
          <a:custGeom>
            <a:avLst/>
            <a:gdLst/>
            <a:ahLst/>
            <a:cxnLst/>
            <a:rect l="l" t="t" r="r" b="b"/>
            <a:pathLst>
              <a:path w="5750608" h="5750608">
                <a:moveTo>
                  <a:pt x="0" y="0"/>
                </a:moveTo>
                <a:lnTo>
                  <a:pt x="5750608" y="0"/>
                </a:lnTo>
                <a:lnTo>
                  <a:pt x="5750608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8612988" y="3803344"/>
            <a:ext cx="8804878" cy="2680311"/>
            <a:chOff x="0" y="0"/>
            <a:chExt cx="11739837" cy="3573748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0"/>
              <a:ext cx="11739837" cy="1876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439"/>
                </a:lnSpc>
              </a:pPr>
              <a:r>
                <a:rPr lang="en-US" sz="8799">
                  <a:solidFill>
                    <a:srgbClr val="FFFFFF"/>
                  </a:solidFill>
                  <a:latin typeface="210 네버랜드 Light"/>
                  <a:ea typeface="210 네버랜드 Light"/>
                </a:rPr>
                <a:t>2. 스케줄러 구현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537428"/>
              <a:ext cx="11739837" cy="675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4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8114" y="1400373"/>
            <a:ext cx="5248686" cy="6672244"/>
          </a:xfrm>
          <a:custGeom>
            <a:avLst/>
            <a:gdLst/>
            <a:ahLst/>
            <a:cxnLst/>
            <a:rect l="l" t="t" r="r" b="b"/>
            <a:pathLst>
              <a:path w="5248686" h="6672244">
                <a:moveTo>
                  <a:pt x="0" y="0"/>
                </a:moveTo>
                <a:lnTo>
                  <a:pt x="5248685" y="0"/>
                </a:lnTo>
                <a:lnTo>
                  <a:pt x="5248685" y="6672243"/>
                </a:lnTo>
                <a:lnTo>
                  <a:pt x="0" y="66722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457" t="-1482"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445793" y="1657249"/>
            <a:ext cx="2364098" cy="265629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flipV="1">
            <a:off x="8206799" y="2875489"/>
            <a:ext cx="2413228" cy="0"/>
          </a:xfrm>
          <a:prstGeom prst="line">
            <a:avLst/>
          </a:prstGeom>
          <a:ln w="14287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255020" y="226633"/>
            <a:ext cx="773680" cy="772713"/>
          </a:xfrm>
          <a:custGeom>
            <a:avLst/>
            <a:gdLst/>
            <a:ahLst/>
            <a:cxnLst/>
            <a:rect l="l" t="t" r="r" b="b"/>
            <a:pathLst>
              <a:path w="773680" h="772713">
                <a:moveTo>
                  <a:pt x="0" y="0"/>
                </a:moveTo>
                <a:lnTo>
                  <a:pt x="773680" y="0"/>
                </a:lnTo>
                <a:lnTo>
                  <a:pt x="773680" y="772713"/>
                </a:lnTo>
                <a:lnTo>
                  <a:pt x="0" y="7727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7565435" y="3490211"/>
            <a:ext cx="4055641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Nunito"/>
              </a:rPr>
              <a:t>Schedule Handler</a:t>
            </a:r>
          </a:p>
          <a:p>
            <a:pPr marL="0" lvl="0" indent="0" algn="ctr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ea typeface="Nunito"/>
              </a:rPr>
              <a:t>매 주기마다 수행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5488" y="325512"/>
            <a:ext cx="5064170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ea typeface="210 네버랜드 Light"/>
              </a:rPr>
              <a:t>스케줄러 구현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7128" y="357673"/>
            <a:ext cx="761572" cy="47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</a:pPr>
            <a:r>
              <a:rPr lang="en-US" sz="2874">
                <a:solidFill>
                  <a:srgbClr val="000000"/>
                </a:solidFill>
                <a:latin typeface="210 네버랜드 Bold"/>
              </a:rPr>
              <a:t>2</a:t>
            </a:r>
          </a:p>
        </p:txBody>
      </p:sp>
      <p:sp>
        <p:nvSpPr>
          <p:cNvPr id="9" name="AutoShape 9"/>
          <p:cNvSpPr/>
          <p:nvPr/>
        </p:nvSpPr>
        <p:spPr>
          <a:xfrm>
            <a:off x="9054002" y="7918629"/>
            <a:ext cx="8757376" cy="0"/>
          </a:xfrm>
          <a:prstGeom prst="line">
            <a:avLst/>
          </a:prstGeom>
          <a:ln w="66675" cap="flat">
            <a:solidFill>
              <a:srgbClr val="FFFFFF"/>
            </a:solidFill>
            <a:prstDash val="sysDash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8686800" y="6855707"/>
            <a:ext cx="7379955" cy="1179159"/>
            <a:chOff x="0" y="0"/>
            <a:chExt cx="1867676" cy="31056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67676" cy="310560"/>
            </a:xfrm>
            <a:custGeom>
              <a:avLst/>
              <a:gdLst/>
              <a:ahLst/>
              <a:cxnLst/>
              <a:rect l="l" t="t" r="r" b="b"/>
              <a:pathLst>
                <a:path w="1867676" h="310560">
                  <a:moveTo>
                    <a:pt x="27294" y="0"/>
                  </a:moveTo>
                  <a:lnTo>
                    <a:pt x="1840382" y="0"/>
                  </a:lnTo>
                  <a:cubicBezTo>
                    <a:pt x="1847621" y="0"/>
                    <a:pt x="1854563" y="2876"/>
                    <a:pt x="1859682" y="7994"/>
                  </a:cubicBezTo>
                  <a:cubicBezTo>
                    <a:pt x="1864800" y="13113"/>
                    <a:pt x="1867676" y="20055"/>
                    <a:pt x="1867676" y="27294"/>
                  </a:cubicBezTo>
                  <a:lnTo>
                    <a:pt x="1867676" y="283267"/>
                  </a:lnTo>
                  <a:cubicBezTo>
                    <a:pt x="1867676" y="290505"/>
                    <a:pt x="1864800" y="297448"/>
                    <a:pt x="1859682" y="302566"/>
                  </a:cubicBezTo>
                  <a:cubicBezTo>
                    <a:pt x="1854563" y="307685"/>
                    <a:pt x="1847621" y="310560"/>
                    <a:pt x="1840382" y="310560"/>
                  </a:cubicBezTo>
                  <a:lnTo>
                    <a:pt x="27294" y="310560"/>
                  </a:lnTo>
                  <a:cubicBezTo>
                    <a:pt x="20055" y="310560"/>
                    <a:pt x="13113" y="307685"/>
                    <a:pt x="7994" y="302566"/>
                  </a:cubicBezTo>
                  <a:cubicBezTo>
                    <a:pt x="2876" y="297448"/>
                    <a:pt x="0" y="290505"/>
                    <a:pt x="0" y="283267"/>
                  </a:cubicBezTo>
                  <a:lnTo>
                    <a:pt x="0" y="27294"/>
                  </a:lnTo>
                  <a:cubicBezTo>
                    <a:pt x="0" y="20055"/>
                    <a:pt x="2876" y="13113"/>
                    <a:pt x="7994" y="7994"/>
                  </a:cubicBezTo>
                  <a:cubicBezTo>
                    <a:pt x="13113" y="2876"/>
                    <a:pt x="20055" y="0"/>
                    <a:pt x="27294" y="0"/>
                  </a:cubicBezTo>
                  <a:close/>
                </a:path>
              </a:pathLst>
            </a:custGeom>
            <a:solidFill>
              <a:srgbClr val="E6E6E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867676" cy="3581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905841" y="6703453"/>
            <a:ext cx="1078508" cy="1278006"/>
            <a:chOff x="0" y="-57150"/>
            <a:chExt cx="313147" cy="37107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13147" cy="313922"/>
            </a:xfrm>
            <a:custGeom>
              <a:avLst/>
              <a:gdLst/>
              <a:ahLst/>
              <a:cxnLst/>
              <a:rect l="l" t="t" r="r" b="b"/>
              <a:pathLst>
                <a:path w="313147" h="313922">
                  <a:moveTo>
                    <a:pt x="156573" y="0"/>
                  </a:moveTo>
                  <a:lnTo>
                    <a:pt x="156573" y="0"/>
                  </a:lnTo>
                  <a:cubicBezTo>
                    <a:pt x="243047" y="0"/>
                    <a:pt x="313147" y="70100"/>
                    <a:pt x="313147" y="156573"/>
                  </a:cubicBezTo>
                  <a:lnTo>
                    <a:pt x="313147" y="157348"/>
                  </a:lnTo>
                  <a:cubicBezTo>
                    <a:pt x="313147" y="243821"/>
                    <a:pt x="243047" y="313922"/>
                    <a:pt x="156573" y="313922"/>
                  </a:cubicBezTo>
                  <a:lnTo>
                    <a:pt x="156573" y="313922"/>
                  </a:lnTo>
                  <a:cubicBezTo>
                    <a:pt x="70100" y="313922"/>
                    <a:pt x="0" y="243821"/>
                    <a:pt x="0" y="157348"/>
                  </a:cubicBezTo>
                  <a:lnTo>
                    <a:pt x="0" y="156573"/>
                  </a:lnTo>
                  <a:cubicBezTo>
                    <a:pt x="0" y="70100"/>
                    <a:pt x="70100" y="0"/>
                    <a:pt x="156573" y="0"/>
                  </a:cubicBezTo>
                  <a:close/>
                </a:path>
              </a:pathLst>
            </a:custGeom>
            <a:solidFill>
              <a:srgbClr val="FF5757"/>
            </a:solidFill>
            <a:ln w="76200" cap="rnd">
              <a:solidFill>
                <a:srgbClr val="FF5757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313147" cy="371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>
                  <a:solidFill>
                    <a:srgbClr val="FFFFFF"/>
                  </a:solidFill>
                  <a:latin typeface="Nunito Bold"/>
                </a:rPr>
                <a:t>P1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141032" y="6900283"/>
            <a:ext cx="1078508" cy="1081176"/>
            <a:chOff x="0" y="0"/>
            <a:chExt cx="313147" cy="31392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13147" cy="313922"/>
            </a:xfrm>
            <a:custGeom>
              <a:avLst/>
              <a:gdLst/>
              <a:ahLst/>
              <a:cxnLst/>
              <a:rect l="l" t="t" r="r" b="b"/>
              <a:pathLst>
                <a:path w="313147" h="313922">
                  <a:moveTo>
                    <a:pt x="156573" y="0"/>
                  </a:moveTo>
                  <a:lnTo>
                    <a:pt x="156573" y="0"/>
                  </a:lnTo>
                  <a:cubicBezTo>
                    <a:pt x="243047" y="0"/>
                    <a:pt x="313147" y="70100"/>
                    <a:pt x="313147" y="156573"/>
                  </a:cubicBezTo>
                  <a:lnTo>
                    <a:pt x="313147" y="157348"/>
                  </a:lnTo>
                  <a:cubicBezTo>
                    <a:pt x="313147" y="243821"/>
                    <a:pt x="243047" y="313922"/>
                    <a:pt x="156573" y="313922"/>
                  </a:cubicBezTo>
                  <a:lnTo>
                    <a:pt x="156573" y="313922"/>
                  </a:lnTo>
                  <a:cubicBezTo>
                    <a:pt x="70100" y="313922"/>
                    <a:pt x="0" y="243821"/>
                    <a:pt x="0" y="157348"/>
                  </a:cubicBezTo>
                  <a:lnTo>
                    <a:pt x="0" y="156573"/>
                  </a:lnTo>
                  <a:cubicBezTo>
                    <a:pt x="0" y="70100"/>
                    <a:pt x="70100" y="0"/>
                    <a:pt x="156573" y="0"/>
                  </a:cubicBezTo>
                  <a:close/>
                </a:path>
              </a:pathLst>
            </a:custGeom>
            <a:solidFill>
              <a:srgbClr val="0CC0DF"/>
            </a:solidFill>
            <a:ln w="76200" cap="rnd">
              <a:solidFill>
                <a:srgbClr val="0CC0DF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313147" cy="371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Nunito Bold"/>
                </a:rPr>
                <a:t>P2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352777" y="6900283"/>
            <a:ext cx="1078508" cy="1081176"/>
            <a:chOff x="0" y="0"/>
            <a:chExt cx="313147" cy="31392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3147" cy="313922"/>
            </a:xfrm>
            <a:custGeom>
              <a:avLst/>
              <a:gdLst/>
              <a:ahLst/>
              <a:cxnLst/>
              <a:rect l="l" t="t" r="r" b="b"/>
              <a:pathLst>
                <a:path w="313147" h="313922">
                  <a:moveTo>
                    <a:pt x="156573" y="0"/>
                  </a:moveTo>
                  <a:lnTo>
                    <a:pt x="156573" y="0"/>
                  </a:lnTo>
                  <a:cubicBezTo>
                    <a:pt x="243047" y="0"/>
                    <a:pt x="313147" y="70100"/>
                    <a:pt x="313147" y="156573"/>
                  </a:cubicBezTo>
                  <a:lnTo>
                    <a:pt x="313147" y="157348"/>
                  </a:lnTo>
                  <a:cubicBezTo>
                    <a:pt x="313147" y="243821"/>
                    <a:pt x="243047" y="313922"/>
                    <a:pt x="156573" y="313922"/>
                  </a:cubicBezTo>
                  <a:lnTo>
                    <a:pt x="156573" y="313922"/>
                  </a:lnTo>
                  <a:cubicBezTo>
                    <a:pt x="70100" y="313922"/>
                    <a:pt x="0" y="243821"/>
                    <a:pt x="0" y="157348"/>
                  </a:cubicBezTo>
                  <a:lnTo>
                    <a:pt x="0" y="156573"/>
                  </a:lnTo>
                  <a:cubicBezTo>
                    <a:pt x="0" y="70100"/>
                    <a:pt x="70100" y="0"/>
                    <a:pt x="156573" y="0"/>
                  </a:cubicBezTo>
                  <a:close/>
                </a:path>
              </a:pathLst>
            </a:custGeom>
            <a:solidFill>
              <a:srgbClr val="7ED957"/>
            </a:solidFill>
            <a:ln w="76200" cap="rnd">
              <a:solidFill>
                <a:srgbClr val="7ED957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313147" cy="371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Nunito Bold"/>
                </a:rPr>
                <a:t>P3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547125" y="6900283"/>
            <a:ext cx="1078508" cy="1081176"/>
            <a:chOff x="0" y="0"/>
            <a:chExt cx="313147" cy="31392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13147" cy="313922"/>
            </a:xfrm>
            <a:custGeom>
              <a:avLst/>
              <a:gdLst/>
              <a:ahLst/>
              <a:cxnLst/>
              <a:rect l="l" t="t" r="r" b="b"/>
              <a:pathLst>
                <a:path w="313147" h="313922">
                  <a:moveTo>
                    <a:pt x="156573" y="0"/>
                  </a:moveTo>
                  <a:lnTo>
                    <a:pt x="156573" y="0"/>
                  </a:lnTo>
                  <a:cubicBezTo>
                    <a:pt x="243047" y="0"/>
                    <a:pt x="313147" y="70100"/>
                    <a:pt x="313147" y="156573"/>
                  </a:cubicBezTo>
                  <a:lnTo>
                    <a:pt x="313147" y="157348"/>
                  </a:lnTo>
                  <a:cubicBezTo>
                    <a:pt x="313147" y="243821"/>
                    <a:pt x="243047" y="313922"/>
                    <a:pt x="156573" y="313922"/>
                  </a:cubicBezTo>
                  <a:lnTo>
                    <a:pt x="156573" y="313922"/>
                  </a:lnTo>
                  <a:cubicBezTo>
                    <a:pt x="70100" y="313922"/>
                    <a:pt x="0" y="243821"/>
                    <a:pt x="0" y="157348"/>
                  </a:cubicBezTo>
                  <a:lnTo>
                    <a:pt x="0" y="156573"/>
                  </a:lnTo>
                  <a:cubicBezTo>
                    <a:pt x="0" y="70100"/>
                    <a:pt x="70100" y="0"/>
                    <a:pt x="156573" y="0"/>
                  </a:cubicBezTo>
                  <a:close/>
                </a:path>
              </a:pathLst>
            </a:custGeom>
            <a:solidFill>
              <a:srgbClr val="FF5757"/>
            </a:solidFill>
            <a:ln w="76200" cap="rnd">
              <a:solidFill>
                <a:srgbClr val="FF5757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313147" cy="371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Nunito Bold"/>
                </a:rPr>
                <a:t>P1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3726574" y="6900283"/>
            <a:ext cx="1078508" cy="1081176"/>
            <a:chOff x="0" y="0"/>
            <a:chExt cx="313147" cy="31392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13147" cy="313922"/>
            </a:xfrm>
            <a:custGeom>
              <a:avLst/>
              <a:gdLst/>
              <a:ahLst/>
              <a:cxnLst/>
              <a:rect l="l" t="t" r="r" b="b"/>
              <a:pathLst>
                <a:path w="313147" h="313922">
                  <a:moveTo>
                    <a:pt x="156573" y="0"/>
                  </a:moveTo>
                  <a:lnTo>
                    <a:pt x="156573" y="0"/>
                  </a:lnTo>
                  <a:cubicBezTo>
                    <a:pt x="243047" y="0"/>
                    <a:pt x="313147" y="70100"/>
                    <a:pt x="313147" y="156573"/>
                  </a:cubicBezTo>
                  <a:lnTo>
                    <a:pt x="313147" y="157348"/>
                  </a:lnTo>
                  <a:cubicBezTo>
                    <a:pt x="313147" y="243821"/>
                    <a:pt x="243047" y="313922"/>
                    <a:pt x="156573" y="313922"/>
                  </a:cubicBezTo>
                  <a:lnTo>
                    <a:pt x="156573" y="313922"/>
                  </a:lnTo>
                  <a:cubicBezTo>
                    <a:pt x="70100" y="313922"/>
                    <a:pt x="0" y="243821"/>
                    <a:pt x="0" y="157348"/>
                  </a:cubicBezTo>
                  <a:lnTo>
                    <a:pt x="0" y="156573"/>
                  </a:lnTo>
                  <a:cubicBezTo>
                    <a:pt x="0" y="70100"/>
                    <a:pt x="70100" y="0"/>
                    <a:pt x="156573" y="0"/>
                  </a:cubicBezTo>
                  <a:close/>
                </a:path>
              </a:pathLst>
            </a:custGeom>
            <a:solidFill>
              <a:srgbClr val="0CC0DF"/>
            </a:solidFill>
            <a:ln w="76200" cap="rnd">
              <a:solidFill>
                <a:srgbClr val="0CC0DF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313147" cy="371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Nunito Bold"/>
                </a:rPr>
                <a:t>P2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4831002" y="6900283"/>
            <a:ext cx="1078508" cy="1081176"/>
            <a:chOff x="0" y="0"/>
            <a:chExt cx="313147" cy="31392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13147" cy="313922"/>
            </a:xfrm>
            <a:custGeom>
              <a:avLst/>
              <a:gdLst/>
              <a:ahLst/>
              <a:cxnLst/>
              <a:rect l="l" t="t" r="r" b="b"/>
              <a:pathLst>
                <a:path w="313147" h="313922">
                  <a:moveTo>
                    <a:pt x="156573" y="0"/>
                  </a:moveTo>
                  <a:lnTo>
                    <a:pt x="156573" y="0"/>
                  </a:lnTo>
                  <a:cubicBezTo>
                    <a:pt x="243047" y="0"/>
                    <a:pt x="313147" y="70100"/>
                    <a:pt x="313147" y="156573"/>
                  </a:cubicBezTo>
                  <a:lnTo>
                    <a:pt x="313147" y="157348"/>
                  </a:lnTo>
                  <a:cubicBezTo>
                    <a:pt x="313147" y="243821"/>
                    <a:pt x="243047" y="313922"/>
                    <a:pt x="156573" y="313922"/>
                  </a:cubicBezTo>
                  <a:lnTo>
                    <a:pt x="156573" y="313922"/>
                  </a:lnTo>
                  <a:cubicBezTo>
                    <a:pt x="70100" y="313922"/>
                    <a:pt x="0" y="243821"/>
                    <a:pt x="0" y="157348"/>
                  </a:cubicBezTo>
                  <a:lnTo>
                    <a:pt x="0" y="156573"/>
                  </a:lnTo>
                  <a:cubicBezTo>
                    <a:pt x="0" y="70100"/>
                    <a:pt x="70100" y="0"/>
                    <a:pt x="156573" y="0"/>
                  </a:cubicBezTo>
                  <a:close/>
                </a:path>
              </a:pathLst>
            </a:custGeom>
            <a:solidFill>
              <a:srgbClr val="7ED957"/>
            </a:solidFill>
            <a:ln w="76200" cap="rnd">
              <a:solidFill>
                <a:srgbClr val="7ED957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313147" cy="371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>
                  <a:solidFill>
                    <a:srgbClr val="FFFFFF"/>
                  </a:solidFill>
                  <a:latin typeface="Nunito Bold"/>
                </a:rPr>
                <a:t>P3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267128" y="8642652"/>
            <a:ext cx="7633085" cy="1148746"/>
            <a:chOff x="0" y="0"/>
            <a:chExt cx="10177446" cy="1531662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10177446" cy="1531662"/>
              <a:chOff x="0" y="0"/>
              <a:chExt cx="2010360" cy="30255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2010360" cy="302550"/>
              </a:xfrm>
              <a:custGeom>
                <a:avLst/>
                <a:gdLst/>
                <a:ahLst/>
                <a:cxnLst/>
                <a:rect l="l" t="t" r="r" b="b"/>
                <a:pathLst>
                  <a:path w="2010360" h="302550">
                    <a:moveTo>
                      <a:pt x="50713" y="0"/>
                    </a:moveTo>
                    <a:lnTo>
                      <a:pt x="1959647" y="0"/>
                    </a:lnTo>
                    <a:cubicBezTo>
                      <a:pt x="1973097" y="0"/>
                      <a:pt x="1985996" y="5343"/>
                      <a:pt x="1995506" y="14853"/>
                    </a:cubicBezTo>
                    <a:cubicBezTo>
                      <a:pt x="2005017" y="24364"/>
                      <a:pt x="2010360" y="37263"/>
                      <a:pt x="2010360" y="50713"/>
                    </a:cubicBezTo>
                    <a:lnTo>
                      <a:pt x="2010360" y="251838"/>
                    </a:lnTo>
                    <a:cubicBezTo>
                      <a:pt x="2010360" y="265287"/>
                      <a:pt x="2005017" y="278186"/>
                      <a:pt x="1995506" y="287697"/>
                    </a:cubicBezTo>
                    <a:cubicBezTo>
                      <a:pt x="1985996" y="297208"/>
                      <a:pt x="1973097" y="302550"/>
                      <a:pt x="1959647" y="302550"/>
                    </a:cubicBezTo>
                    <a:lnTo>
                      <a:pt x="50713" y="302550"/>
                    </a:lnTo>
                    <a:cubicBezTo>
                      <a:pt x="37263" y="302550"/>
                      <a:pt x="24364" y="297208"/>
                      <a:pt x="14853" y="287697"/>
                    </a:cubicBezTo>
                    <a:cubicBezTo>
                      <a:pt x="5343" y="278186"/>
                      <a:pt x="0" y="265287"/>
                      <a:pt x="0" y="251838"/>
                    </a:cubicBezTo>
                    <a:lnTo>
                      <a:pt x="0" y="50713"/>
                    </a:lnTo>
                    <a:cubicBezTo>
                      <a:pt x="0" y="37263"/>
                      <a:pt x="5343" y="24364"/>
                      <a:pt x="14853" y="14853"/>
                    </a:cubicBezTo>
                    <a:cubicBezTo>
                      <a:pt x="24364" y="5343"/>
                      <a:pt x="37263" y="0"/>
                      <a:pt x="50713" y="0"/>
                    </a:cubicBezTo>
                    <a:close/>
                  </a:path>
                </a:pathLst>
              </a:custGeom>
              <a:solidFill>
                <a:srgbClr val="D9D9D9">
                  <a:alpha val="29804"/>
                </a:srgb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0" y="-38100"/>
                <a:ext cx="2010360" cy="340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348974" y="419756"/>
              <a:ext cx="9479497" cy="644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latin typeface="Nunito Bold"/>
                  <a:ea typeface="Nunito Bold"/>
                </a:rPr>
                <a:t>타이머를 이용한 Round Robin 구현</a:t>
              </a: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6066756" y="8220376"/>
            <a:ext cx="167342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Nunito Medium"/>
                <a:ea typeface="Nunito Medium"/>
              </a:rPr>
              <a:t>시간 흐름(t)</a:t>
            </a:r>
          </a:p>
        </p:txBody>
      </p:sp>
      <p:sp>
        <p:nvSpPr>
          <p:cNvPr id="37" name="AutoShape 37"/>
          <p:cNvSpPr/>
          <p:nvPr/>
        </p:nvSpPr>
        <p:spPr>
          <a:xfrm flipH="1">
            <a:off x="9054002" y="5736332"/>
            <a:ext cx="0" cy="870741"/>
          </a:xfrm>
          <a:prstGeom prst="line">
            <a:avLst/>
          </a:prstGeom>
          <a:ln w="57150" cap="flat">
            <a:solidFill>
              <a:srgbClr val="D9D9D9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8" name="AutoShape 38"/>
          <p:cNvSpPr/>
          <p:nvPr/>
        </p:nvSpPr>
        <p:spPr>
          <a:xfrm flipH="1">
            <a:off x="10103934" y="5736332"/>
            <a:ext cx="0" cy="870741"/>
          </a:xfrm>
          <a:prstGeom prst="line">
            <a:avLst/>
          </a:prstGeom>
          <a:ln w="57150" cap="flat">
            <a:solidFill>
              <a:srgbClr val="D9D9D9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9" name="AutoShape 39"/>
          <p:cNvSpPr/>
          <p:nvPr/>
        </p:nvSpPr>
        <p:spPr>
          <a:xfrm flipH="1">
            <a:off x="11208362" y="5736332"/>
            <a:ext cx="0" cy="870741"/>
          </a:xfrm>
          <a:prstGeom prst="line">
            <a:avLst/>
          </a:prstGeom>
          <a:ln w="57150" cap="flat">
            <a:solidFill>
              <a:srgbClr val="D9D9D9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0" name="AutoShape 40"/>
          <p:cNvSpPr/>
          <p:nvPr/>
        </p:nvSpPr>
        <p:spPr>
          <a:xfrm flipH="1">
            <a:off x="12395860" y="5736332"/>
            <a:ext cx="0" cy="870741"/>
          </a:xfrm>
          <a:prstGeom prst="line">
            <a:avLst/>
          </a:prstGeom>
          <a:ln w="57150" cap="flat">
            <a:solidFill>
              <a:srgbClr val="D9D9D9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1" name="AutoShape 41"/>
          <p:cNvSpPr/>
          <p:nvPr/>
        </p:nvSpPr>
        <p:spPr>
          <a:xfrm flipH="1">
            <a:off x="13445793" y="5736332"/>
            <a:ext cx="0" cy="870741"/>
          </a:xfrm>
          <a:prstGeom prst="line">
            <a:avLst/>
          </a:prstGeom>
          <a:ln w="57150" cap="flat">
            <a:solidFill>
              <a:srgbClr val="D9D9D9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2" name="AutoShape 42"/>
          <p:cNvSpPr/>
          <p:nvPr/>
        </p:nvSpPr>
        <p:spPr>
          <a:xfrm flipH="1">
            <a:off x="14550221" y="5736332"/>
            <a:ext cx="0" cy="870741"/>
          </a:xfrm>
          <a:prstGeom prst="line">
            <a:avLst/>
          </a:prstGeom>
          <a:ln w="57150" cap="flat">
            <a:solidFill>
              <a:srgbClr val="D9D9D9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765278" y="2729307"/>
            <a:ext cx="1488561" cy="1672541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255020" y="226633"/>
            <a:ext cx="773680" cy="772713"/>
          </a:xfrm>
          <a:custGeom>
            <a:avLst/>
            <a:gdLst/>
            <a:ahLst/>
            <a:cxnLst/>
            <a:rect l="l" t="t" r="r" b="b"/>
            <a:pathLst>
              <a:path w="773680" h="772713">
                <a:moveTo>
                  <a:pt x="0" y="0"/>
                </a:moveTo>
                <a:lnTo>
                  <a:pt x="773680" y="0"/>
                </a:lnTo>
                <a:lnTo>
                  <a:pt x="773680" y="772713"/>
                </a:lnTo>
                <a:lnTo>
                  <a:pt x="0" y="7727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95488" y="325512"/>
            <a:ext cx="5064170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ea typeface="210 네버랜드 Light"/>
              </a:rPr>
              <a:t>스케줄러 구현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7128" y="357673"/>
            <a:ext cx="761572" cy="47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</a:pPr>
            <a:r>
              <a:rPr lang="en-US" sz="2874">
                <a:solidFill>
                  <a:srgbClr val="000000"/>
                </a:solidFill>
                <a:latin typeface="210 네버랜드 Bold"/>
              </a:rPr>
              <a:t>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18155" y="3541827"/>
            <a:ext cx="2377572" cy="52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90"/>
              </a:lnSpc>
            </a:pPr>
            <a:r>
              <a:rPr lang="en-US" sz="3300">
                <a:solidFill>
                  <a:srgbClr val="FFFFFF"/>
                </a:solidFill>
                <a:latin typeface="Nunito Bold"/>
              </a:rPr>
              <a:t>RUNNING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549362" y="4781443"/>
            <a:ext cx="1327543" cy="52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90"/>
              </a:lnSpc>
            </a:pPr>
            <a:r>
              <a:rPr lang="en-US" sz="3300">
                <a:solidFill>
                  <a:srgbClr val="FFFFFF"/>
                </a:solidFill>
                <a:latin typeface="Nunito Bold"/>
              </a:rPr>
              <a:t>STOP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556819" y="6092518"/>
            <a:ext cx="1320086" cy="52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90"/>
              </a:lnSpc>
            </a:pPr>
            <a:r>
              <a:rPr lang="en-US" sz="3300">
                <a:solidFill>
                  <a:srgbClr val="FFFFFF"/>
                </a:solidFill>
                <a:latin typeface="Nunito Bold"/>
              </a:rPr>
              <a:t>STOP</a:t>
            </a:r>
          </a:p>
        </p:txBody>
      </p:sp>
      <p:sp>
        <p:nvSpPr>
          <p:cNvPr id="9" name="AutoShape 9"/>
          <p:cNvSpPr/>
          <p:nvPr/>
        </p:nvSpPr>
        <p:spPr>
          <a:xfrm flipV="1">
            <a:off x="9208561" y="4410286"/>
            <a:ext cx="539254" cy="383256"/>
          </a:xfrm>
          <a:prstGeom prst="line">
            <a:avLst/>
          </a:prstGeom>
          <a:ln w="14287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 flipV="1">
            <a:off x="9649481" y="3336668"/>
            <a:ext cx="0" cy="937834"/>
          </a:xfrm>
          <a:prstGeom prst="line">
            <a:avLst/>
          </a:prstGeom>
          <a:ln w="14287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Group 11"/>
          <p:cNvGrpSpPr/>
          <p:nvPr/>
        </p:nvGrpSpPr>
        <p:grpSpPr>
          <a:xfrm rot="5400000">
            <a:off x="7599404" y="4452548"/>
            <a:ext cx="3678100" cy="1179159"/>
            <a:chOff x="0" y="0"/>
            <a:chExt cx="968718" cy="3105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68718" cy="310560"/>
            </a:xfrm>
            <a:custGeom>
              <a:avLst/>
              <a:gdLst/>
              <a:ahLst/>
              <a:cxnLst/>
              <a:rect l="l" t="t" r="r" b="b"/>
              <a:pathLst>
                <a:path w="968718" h="310560">
                  <a:moveTo>
                    <a:pt x="52622" y="0"/>
                  </a:moveTo>
                  <a:lnTo>
                    <a:pt x="916096" y="0"/>
                  </a:lnTo>
                  <a:cubicBezTo>
                    <a:pt x="945158" y="0"/>
                    <a:pt x="968718" y="23560"/>
                    <a:pt x="968718" y="52622"/>
                  </a:cubicBezTo>
                  <a:lnTo>
                    <a:pt x="968718" y="257939"/>
                  </a:lnTo>
                  <a:cubicBezTo>
                    <a:pt x="968718" y="287001"/>
                    <a:pt x="945158" y="310560"/>
                    <a:pt x="916096" y="310560"/>
                  </a:cubicBezTo>
                  <a:lnTo>
                    <a:pt x="52622" y="310560"/>
                  </a:lnTo>
                  <a:cubicBezTo>
                    <a:pt x="23560" y="310560"/>
                    <a:pt x="0" y="287001"/>
                    <a:pt x="0" y="257939"/>
                  </a:cubicBezTo>
                  <a:lnTo>
                    <a:pt x="0" y="52622"/>
                  </a:lnTo>
                  <a:cubicBezTo>
                    <a:pt x="0" y="23560"/>
                    <a:pt x="23560" y="0"/>
                    <a:pt x="52622" y="0"/>
                  </a:cubicBezTo>
                  <a:close/>
                </a:path>
              </a:pathLst>
            </a:custGeom>
            <a:solidFill>
              <a:srgbClr val="E6E6E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968718" cy="3581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918324" y="3315915"/>
            <a:ext cx="1078508" cy="1081176"/>
            <a:chOff x="0" y="0"/>
            <a:chExt cx="313147" cy="31392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147" cy="313922"/>
            </a:xfrm>
            <a:custGeom>
              <a:avLst/>
              <a:gdLst/>
              <a:ahLst/>
              <a:cxnLst/>
              <a:rect l="l" t="t" r="r" b="b"/>
              <a:pathLst>
                <a:path w="313147" h="313922">
                  <a:moveTo>
                    <a:pt x="156573" y="0"/>
                  </a:moveTo>
                  <a:lnTo>
                    <a:pt x="156573" y="0"/>
                  </a:lnTo>
                  <a:cubicBezTo>
                    <a:pt x="243047" y="0"/>
                    <a:pt x="313147" y="70100"/>
                    <a:pt x="313147" y="156573"/>
                  </a:cubicBezTo>
                  <a:lnTo>
                    <a:pt x="313147" y="157348"/>
                  </a:lnTo>
                  <a:cubicBezTo>
                    <a:pt x="313147" y="243821"/>
                    <a:pt x="243047" y="313922"/>
                    <a:pt x="156573" y="313922"/>
                  </a:cubicBezTo>
                  <a:lnTo>
                    <a:pt x="156573" y="313922"/>
                  </a:lnTo>
                  <a:cubicBezTo>
                    <a:pt x="70100" y="313922"/>
                    <a:pt x="0" y="243821"/>
                    <a:pt x="0" y="157348"/>
                  </a:cubicBezTo>
                  <a:lnTo>
                    <a:pt x="0" y="156573"/>
                  </a:lnTo>
                  <a:cubicBezTo>
                    <a:pt x="0" y="70100"/>
                    <a:pt x="70100" y="0"/>
                    <a:pt x="156573" y="0"/>
                  </a:cubicBezTo>
                  <a:close/>
                </a:path>
              </a:pathLst>
            </a:custGeom>
            <a:solidFill>
              <a:srgbClr val="FF5757"/>
            </a:solidFill>
            <a:ln w="76200" cap="rnd">
              <a:solidFill>
                <a:srgbClr val="FF5757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313147" cy="371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Nunito Bold"/>
                </a:rPr>
                <a:t>P1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903616" y="4519938"/>
            <a:ext cx="1078508" cy="1081176"/>
            <a:chOff x="0" y="0"/>
            <a:chExt cx="313147" cy="31392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13147" cy="313922"/>
            </a:xfrm>
            <a:custGeom>
              <a:avLst/>
              <a:gdLst/>
              <a:ahLst/>
              <a:cxnLst/>
              <a:rect l="l" t="t" r="r" b="b"/>
              <a:pathLst>
                <a:path w="313147" h="313922">
                  <a:moveTo>
                    <a:pt x="156573" y="0"/>
                  </a:moveTo>
                  <a:lnTo>
                    <a:pt x="156573" y="0"/>
                  </a:lnTo>
                  <a:cubicBezTo>
                    <a:pt x="243047" y="0"/>
                    <a:pt x="313147" y="70100"/>
                    <a:pt x="313147" y="156573"/>
                  </a:cubicBezTo>
                  <a:lnTo>
                    <a:pt x="313147" y="157348"/>
                  </a:lnTo>
                  <a:cubicBezTo>
                    <a:pt x="313147" y="243821"/>
                    <a:pt x="243047" y="313922"/>
                    <a:pt x="156573" y="313922"/>
                  </a:cubicBezTo>
                  <a:lnTo>
                    <a:pt x="156573" y="313922"/>
                  </a:lnTo>
                  <a:cubicBezTo>
                    <a:pt x="70100" y="313922"/>
                    <a:pt x="0" y="243821"/>
                    <a:pt x="0" y="157348"/>
                  </a:cubicBezTo>
                  <a:lnTo>
                    <a:pt x="0" y="156573"/>
                  </a:lnTo>
                  <a:cubicBezTo>
                    <a:pt x="0" y="70100"/>
                    <a:pt x="70100" y="0"/>
                    <a:pt x="156573" y="0"/>
                  </a:cubicBezTo>
                  <a:close/>
                </a:path>
              </a:pathLst>
            </a:custGeom>
            <a:solidFill>
              <a:srgbClr val="0CC0DF">
                <a:alpha val="34902"/>
              </a:srgbClr>
            </a:solidFill>
            <a:ln w="76200" cap="rnd">
              <a:solidFill>
                <a:srgbClr val="0CC0DF">
                  <a:alpha val="34902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313147" cy="371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FFFFF">
                      <a:alpha val="34902"/>
                    </a:srgbClr>
                  </a:solidFill>
                  <a:latin typeface="Nunito Bold"/>
                </a:rPr>
                <a:t>P2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903616" y="5723961"/>
            <a:ext cx="1078508" cy="1081176"/>
            <a:chOff x="0" y="0"/>
            <a:chExt cx="313147" cy="31392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13147" cy="313922"/>
            </a:xfrm>
            <a:custGeom>
              <a:avLst/>
              <a:gdLst/>
              <a:ahLst/>
              <a:cxnLst/>
              <a:rect l="l" t="t" r="r" b="b"/>
              <a:pathLst>
                <a:path w="313147" h="313922">
                  <a:moveTo>
                    <a:pt x="156573" y="0"/>
                  </a:moveTo>
                  <a:lnTo>
                    <a:pt x="156573" y="0"/>
                  </a:lnTo>
                  <a:cubicBezTo>
                    <a:pt x="243047" y="0"/>
                    <a:pt x="313147" y="70100"/>
                    <a:pt x="313147" y="156573"/>
                  </a:cubicBezTo>
                  <a:lnTo>
                    <a:pt x="313147" y="157348"/>
                  </a:lnTo>
                  <a:cubicBezTo>
                    <a:pt x="313147" y="243821"/>
                    <a:pt x="243047" y="313922"/>
                    <a:pt x="156573" y="313922"/>
                  </a:cubicBezTo>
                  <a:lnTo>
                    <a:pt x="156573" y="313922"/>
                  </a:lnTo>
                  <a:cubicBezTo>
                    <a:pt x="70100" y="313922"/>
                    <a:pt x="0" y="243821"/>
                    <a:pt x="0" y="157348"/>
                  </a:cubicBezTo>
                  <a:lnTo>
                    <a:pt x="0" y="156573"/>
                  </a:lnTo>
                  <a:cubicBezTo>
                    <a:pt x="0" y="70100"/>
                    <a:pt x="70100" y="0"/>
                    <a:pt x="156573" y="0"/>
                  </a:cubicBezTo>
                  <a:close/>
                </a:path>
              </a:pathLst>
            </a:custGeom>
            <a:solidFill>
              <a:srgbClr val="7ED957">
                <a:alpha val="34902"/>
              </a:srgbClr>
            </a:solidFill>
            <a:ln w="76200" cap="rnd">
              <a:solidFill>
                <a:srgbClr val="7ED957">
                  <a:alpha val="34902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313147" cy="371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FFFFF">
                      <a:alpha val="34902"/>
                    </a:srgbClr>
                  </a:solidFill>
                  <a:latin typeface="Nunito Bold"/>
                </a:rPr>
                <a:t>P3</a:t>
              </a:r>
            </a:p>
          </p:txBody>
        </p:sp>
      </p:grpSp>
      <p:sp>
        <p:nvSpPr>
          <p:cNvPr id="23" name="AutoShape 23"/>
          <p:cNvSpPr/>
          <p:nvPr/>
        </p:nvSpPr>
        <p:spPr>
          <a:xfrm>
            <a:off x="1660850" y="6105049"/>
            <a:ext cx="4045839" cy="0"/>
          </a:xfrm>
          <a:prstGeom prst="line">
            <a:avLst/>
          </a:prstGeom>
          <a:ln w="66675" cap="flat">
            <a:solidFill>
              <a:srgbClr val="FFFFFF"/>
            </a:solidFill>
            <a:prstDash val="sysDash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4" name="Group 24"/>
          <p:cNvGrpSpPr/>
          <p:nvPr/>
        </p:nvGrpSpPr>
        <p:grpSpPr>
          <a:xfrm>
            <a:off x="1582272" y="5042127"/>
            <a:ext cx="3677385" cy="1179159"/>
            <a:chOff x="0" y="0"/>
            <a:chExt cx="967656" cy="31056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967656" cy="310560"/>
            </a:xfrm>
            <a:custGeom>
              <a:avLst/>
              <a:gdLst/>
              <a:ahLst/>
              <a:cxnLst/>
              <a:rect l="l" t="t" r="r" b="b"/>
              <a:pathLst>
                <a:path w="967656" h="310560">
                  <a:moveTo>
                    <a:pt x="52679" y="0"/>
                  </a:moveTo>
                  <a:lnTo>
                    <a:pt x="914976" y="0"/>
                  </a:lnTo>
                  <a:cubicBezTo>
                    <a:pt x="928948" y="0"/>
                    <a:pt x="942347" y="5550"/>
                    <a:pt x="952226" y="15429"/>
                  </a:cubicBezTo>
                  <a:cubicBezTo>
                    <a:pt x="962105" y="25309"/>
                    <a:pt x="967656" y="38708"/>
                    <a:pt x="967656" y="52679"/>
                  </a:cubicBezTo>
                  <a:lnTo>
                    <a:pt x="967656" y="257881"/>
                  </a:lnTo>
                  <a:cubicBezTo>
                    <a:pt x="967656" y="271852"/>
                    <a:pt x="962105" y="285252"/>
                    <a:pt x="952226" y="295131"/>
                  </a:cubicBezTo>
                  <a:cubicBezTo>
                    <a:pt x="942347" y="305010"/>
                    <a:pt x="928948" y="310560"/>
                    <a:pt x="914976" y="310560"/>
                  </a:cubicBezTo>
                  <a:lnTo>
                    <a:pt x="52679" y="310560"/>
                  </a:lnTo>
                  <a:cubicBezTo>
                    <a:pt x="38708" y="310560"/>
                    <a:pt x="25309" y="305010"/>
                    <a:pt x="15429" y="295131"/>
                  </a:cubicBezTo>
                  <a:cubicBezTo>
                    <a:pt x="5550" y="285252"/>
                    <a:pt x="0" y="271852"/>
                    <a:pt x="0" y="257881"/>
                  </a:cubicBezTo>
                  <a:lnTo>
                    <a:pt x="0" y="52679"/>
                  </a:lnTo>
                  <a:cubicBezTo>
                    <a:pt x="0" y="38708"/>
                    <a:pt x="5550" y="25309"/>
                    <a:pt x="15429" y="15429"/>
                  </a:cubicBezTo>
                  <a:cubicBezTo>
                    <a:pt x="25309" y="5550"/>
                    <a:pt x="38708" y="0"/>
                    <a:pt x="52679" y="0"/>
                  </a:cubicBezTo>
                  <a:close/>
                </a:path>
              </a:pathLst>
            </a:custGeom>
            <a:solidFill>
              <a:srgbClr val="E6E6E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967656" cy="3581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660850" y="5086703"/>
            <a:ext cx="1078508" cy="1081176"/>
            <a:chOff x="0" y="0"/>
            <a:chExt cx="313147" cy="31392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13147" cy="313922"/>
            </a:xfrm>
            <a:custGeom>
              <a:avLst/>
              <a:gdLst/>
              <a:ahLst/>
              <a:cxnLst/>
              <a:rect l="l" t="t" r="r" b="b"/>
              <a:pathLst>
                <a:path w="313147" h="313922">
                  <a:moveTo>
                    <a:pt x="156573" y="0"/>
                  </a:moveTo>
                  <a:lnTo>
                    <a:pt x="156573" y="0"/>
                  </a:lnTo>
                  <a:cubicBezTo>
                    <a:pt x="243047" y="0"/>
                    <a:pt x="313147" y="70100"/>
                    <a:pt x="313147" y="156573"/>
                  </a:cubicBezTo>
                  <a:lnTo>
                    <a:pt x="313147" y="157348"/>
                  </a:lnTo>
                  <a:cubicBezTo>
                    <a:pt x="313147" y="243821"/>
                    <a:pt x="243047" y="313922"/>
                    <a:pt x="156573" y="313922"/>
                  </a:cubicBezTo>
                  <a:lnTo>
                    <a:pt x="156573" y="313922"/>
                  </a:lnTo>
                  <a:cubicBezTo>
                    <a:pt x="70100" y="313922"/>
                    <a:pt x="0" y="243821"/>
                    <a:pt x="0" y="157348"/>
                  </a:cubicBezTo>
                  <a:lnTo>
                    <a:pt x="0" y="156573"/>
                  </a:lnTo>
                  <a:cubicBezTo>
                    <a:pt x="0" y="70100"/>
                    <a:pt x="70100" y="0"/>
                    <a:pt x="156573" y="0"/>
                  </a:cubicBezTo>
                  <a:close/>
                </a:path>
              </a:pathLst>
            </a:custGeom>
            <a:solidFill>
              <a:srgbClr val="FF5757"/>
            </a:solidFill>
            <a:ln w="76200" cap="rnd">
              <a:solidFill>
                <a:srgbClr val="FF5757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313147" cy="371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Nunito Bold"/>
                </a:rPr>
                <a:t>P1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2861566" y="5086703"/>
            <a:ext cx="1078508" cy="1081176"/>
            <a:chOff x="0" y="0"/>
            <a:chExt cx="313147" cy="31392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13147" cy="313922"/>
            </a:xfrm>
            <a:custGeom>
              <a:avLst/>
              <a:gdLst/>
              <a:ahLst/>
              <a:cxnLst/>
              <a:rect l="l" t="t" r="r" b="b"/>
              <a:pathLst>
                <a:path w="313147" h="313922">
                  <a:moveTo>
                    <a:pt x="156573" y="0"/>
                  </a:moveTo>
                  <a:lnTo>
                    <a:pt x="156573" y="0"/>
                  </a:lnTo>
                  <a:cubicBezTo>
                    <a:pt x="243047" y="0"/>
                    <a:pt x="313147" y="70100"/>
                    <a:pt x="313147" y="156573"/>
                  </a:cubicBezTo>
                  <a:lnTo>
                    <a:pt x="313147" y="157348"/>
                  </a:lnTo>
                  <a:cubicBezTo>
                    <a:pt x="313147" y="243821"/>
                    <a:pt x="243047" y="313922"/>
                    <a:pt x="156573" y="313922"/>
                  </a:cubicBezTo>
                  <a:lnTo>
                    <a:pt x="156573" y="313922"/>
                  </a:lnTo>
                  <a:cubicBezTo>
                    <a:pt x="70100" y="313922"/>
                    <a:pt x="0" y="243821"/>
                    <a:pt x="0" y="157348"/>
                  </a:cubicBezTo>
                  <a:lnTo>
                    <a:pt x="0" y="156573"/>
                  </a:lnTo>
                  <a:cubicBezTo>
                    <a:pt x="0" y="70100"/>
                    <a:pt x="70100" y="0"/>
                    <a:pt x="156573" y="0"/>
                  </a:cubicBezTo>
                  <a:close/>
                </a:path>
              </a:pathLst>
            </a:custGeom>
            <a:solidFill>
              <a:srgbClr val="0CC0DF">
                <a:alpha val="34902"/>
              </a:srgbClr>
            </a:solidFill>
            <a:ln w="76200" cap="rnd">
              <a:solidFill>
                <a:srgbClr val="0CC0DF">
                  <a:alpha val="34902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57150"/>
              <a:ext cx="313147" cy="371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FFFFF">
                      <a:alpha val="34902"/>
                    </a:srgbClr>
                  </a:solidFill>
                  <a:latin typeface="Nunito Bold"/>
                </a:rPr>
                <a:t>P2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4039390" y="5076319"/>
            <a:ext cx="1078508" cy="1081176"/>
            <a:chOff x="0" y="0"/>
            <a:chExt cx="313147" cy="31392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313147" cy="313922"/>
            </a:xfrm>
            <a:custGeom>
              <a:avLst/>
              <a:gdLst/>
              <a:ahLst/>
              <a:cxnLst/>
              <a:rect l="l" t="t" r="r" b="b"/>
              <a:pathLst>
                <a:path w="313147" h="313922">
                  <a:moveTo>
                    <a:pt x="156573" y="0"/>
                  </a:moveTo>
                  <a:lnTo>
                    <a:pt x="156573" y="0"/>
                  </a:lnTo>
                  <a:cubicBezTo>
                    <a:pt x="243047" y="0"/>
                    <a:pt x="313147" y="70100"/>
                    <a:pt x="313147" y="156573"/>
                  </a:cubicBezTo>
                  <a:lnTo>
                    <a:pt x="313147" y="157348"/>
                  </a:lnTo>
                  <a:cubicBezTo>
                    <a:pt x="313147" y="243821"/>
                    <a:pt x="243047" y="313922"/>
                    <a:pt x="156573" y="313922"/>
                  </a:cubicBezTo>
                  <a:lnTo>
                    <a:pt x="156573" y="313922"/>
                  </a:lnTo>
                  <a:cubicBezTo>
                    <a:pt x="70100" y="313922"/>
                    <a:pt x="0" y="243821"/>
                    <a:pt x="0" y="157348"/>
                  </a:cubicBezTo>
                  <a:lnTo>
                    <a:pt x="0" y="156573"/>
                  </a:lnTo>
                  <a:cubicBezTo>
                    <a:pt x="0" y="70100"/>
                    <a:pt x="70100" y="0"/>
                    <a:pt x="156573" y="0"/>
                  </a:cubicBezTo>
                  <a:close/>
                </a:path>
              </a:pathLst>
            </a:custGeom>
            <a:solidFill>
              <a:srgbClr val="7ED957">
                <a:alpha val="34902"/>
              </a:srgbClr>
            </a:solidFill>
            <a:ln w="76200" cap="rnd">
              <a:solidFill>
                <a:srgbClr val="7ED957">
                  <a:alpha val="34902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57150"/>
              <a:ext cx="313147" cy="371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FFFFF">
                      <a:alpha val="34902"/>
                    </a:srgbClr>
                  </a:solidFill>
                  <a:latin typeface="Nunito Bold"/>
                </a:rPr>
                <a:t>P3</a:t>
              </a: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3815211" y="6406797"/>
            <a:ext cx="167342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Nunito Medium"/>
                <a:ea typeface="Nunito Medium"/>
              </a:rPr>
              <a:t>시간 흐름(t)</a:t>
            </a:r>
          </a:p>
        </p:txBody>
      </p:sp>
      <p:sp>
        <p:nvSpPr>
          <p:cNvPr id="37" name="AutoShape 37"/>
          <p:cNvSpPr/>
          <p:nvPr/>
        </p:nvSpPr>
        <p:spPr>
          <a:xfrm flipH="1">
            <a:off x="1660850" y="3922752"/>
            <a:ext cx="0" cy="870741"/>
          </a:xfrm>
          <a:prstGeom prst="line">
            <a:avLst/>
          </a:prstGeom>
          <a:ln w="57150" cap="flat">
            <a:solidFill>
              <a:srgbClr val="D9D9D9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8" name="Freeform 38"/>
          <p:cNvSpPr/>
          <p:nvPr/>
        </p:nvSpPr>
        <p:spPr>
          <a:xfrm>
            <a:off x="11531785" y="3052695"/>
            <a:ext cx="5628601" cy="3978865"/>
          </a:xfrm>
          <a:custGeom>
            <a:avLst/>
            <a:gdLst/>
            <a:ahLst/>
            <a:cxnLst/>
            <a:rect l="l" t="t" r="r" b="b"/>
            <a:pathLst>
              <a:path w="5628601" h="3978865">
                <a:moveTo>
                  <a:pt x="0" y="0"/>
                </a:moveTo>
                <a:lnTo>
                  <a:pt x="5628601" y="0"/>
                </a:lnTo>
                <a:lnTo>
                  <a:pt x="5628601" y="3978865"/>
                </a:lnTo>
                <a:lnTo>
                  <a:pt x="0" y="39788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251" r="-146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9" name="AutoShape 39"/>
          <p:cNvSpPr/>
          <p:nvPr/>
        </p:nvSpPr>
        <p:spPr>
          <a:xfrm>
            <a:off x="9996832" y="3911698"/>
            <a:ext cx="1834689" cy="2436986"/>
          </a:xfrm>
          <a:prstGeom prst="line">
            <a:avLst/>
          </a:prstGeom>
          <a:ln w="76200" cap="flat">
            <a:solidFill>
              <a:srgbClr val="5284FF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0" name="Group 40"/>
          <p:cNvGrpSpPr/>
          <p:nvPr/>
        </p:nvGrpSpPr>
        <p:grpSpPr>
          <a:xfrm>
            <a:off x="4130801" y="8093535"/>
            <a:ext cx="10623115" cy="1759081"/>
            <a:chOff x="0" y="0"/>
            <a:chExt cx="14164154" cy="2345441"/>
          </a:xfrm>
        </p:grpSpPr>
        <p:grpSp>
          <p:nvGrpSpPr>
            <p:cNvPr id="41" name="Group 41"/>
            <p:cNvGrpSpPr/>
            <p:nvPr/>
          </p:nvGrpSpPr>
          <p:grpSpPr>
            <a:xfrm>
              <a:off x="0" y="0"/>
              <a:ext cx="14164154" cy="2345441"/>
              <a:chOff x="0" y="0"/>
              <a:chExt cx="2672504" cy="44254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2672505" cy="442540"/>
              </a:xfrm>
              <a:custGeom>
                <a:avLst/>
                <a:gdLst/>
                <a:ahLst/>
                <a:cxnLst/>
                <a:rect l="l" t="t" r="r" b="b"/>
                <a:pathLst>
                  <a:path w="2672505" h="442540">
                    <a:moveTo>
                      <a:pt x="38148" y="0"/>
                    </a:moveTo>
                    <a:lnTo>
                      <a:pt x="2634356" y="0"/>
                    </a:lnTo>
                    <a:cubicBezTo>
                      <a:pt x="2644474" y="0"/>
                      <a:pt x="2654177" y="4019"/>
                      <a:pt x="2661331" y="11173"/>
                    </a:cubicBezTo>
                    <a:cubicBezTo>
                      <a:pt x="2668485" y="18328"/>
                      <a:pt x="2672505" y="28031"/>
                      <a:pt x="2672505" y="38148"/>
                    </a:cubicBezTo>
                    <a:lnTo>
                      <a:pt x="2672505" y="404392"/>
                    </a:lnTo>
                    <a:cubicBezTo>
                      <a:pt x="2672505" y="414509"/>
                      <a:pt x="2668485" y="424212"/>
                      <a:pt x="2661331" y="431366"/>
                    </a:cubicBezTo>
                    <a:cubicBezTo>
                      <a:pt x="2654177" y="438521"/>
                      <a:pt x="2644474" y="442540"/>
                      <a:pt x="2634356" y="442540"/>
                    </a:cubicBezTo>
                    <a:lnTo>
                      <a:pt x="38148" y="442540"/>
                    </a:lnTo>
                    <a:cubicBezTo>
                      <a:pt x="28031" y="442540"/>
                      <a:pt x="18328" y="438521"/>
                      <a:pt x="11173" y="431366"/>
                    </a:cubicBezTo>
                    <a:cubicBezTo>
                      <a:pt x="4019" y="424212"/>
                      <a:pt x="0" y="414509"/>
                      <a:pt x="0" y="404392"/>
                    </a:cubicBezTo>
                    <a:lnTo>
                      <a:pt x="0" y="38148"/>
                    </a:lnTo>
                    <a:cubicBezTo>
                      <a:pt x="0" y="28031"/>
                      <a:pt x="4019" y="18328"/>
                      <a:pt x="11173" y="11173"/>
                    </a:cubicBezTo>
                    <a:cubicBezTo>
                      <a:pt x="18328" y="4019"/>
                      <a:pt x="28031" y="0"/>
                      <a:pt x="38148" y="0"/>
                    </a:cubicBezTo>
                    <a:close/>
                  </a:path>
                </a:pathLst>
              </a:custGeom>
              <a:solidFill>
                <a:srgbClr val="D9D9D9">
                  <a:alpha val="29804"/>
                </a:srgb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43"/>
              <p:cNvSpPr txBox="1"/>
              <p:nvPr/>
            </p:nvSpPr>
            <p:spPr>
              <a:xfrm>
                <a:off x="0" y="-47625"/>
                <a:ext cx="2672504" cy="4901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44" name="TextBox 44"/>
            <p:cNvSpPr txBox="1"/>
            <p:nvPr/>
          </p:nvSpPr>
          <p:spPr>
            <a:xfrm>
              <a:off x="485675" y="432153"/>
              <a:ext cx="13192804" cy="1423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96"/>
                </a:lnSpc>
              </a:pPr>
              <a:r>
                <a:rPr lang="en-US" sz="3140">
                  <a:solidFill>
                    <a:srgbClr val="FF5757"/>
                  </a:solidFill>
                  <a:latin typeface="Nunito Bold"/>
                </a:rPr>
                <a:t>SIGCONT</a:t>
              </a:r>
              <a:r>
                <a:rPr lang="en-US" sz="3140">
                  <a:solidFill>
                    <a:srgbClr val="FFFFFF"/>
                  </a:solidFill>
                  <a:ea typeface="Nunito Bold"/>
                </a:rPr>
                <a:t>와 </a:t>
              </a:r>
              <a:r>
                <a:rPr lang="en-US" sz="3140">
                  <a:solidFill>
                    <a:srgbClr val="5284FF"/>
                  </a:solidFill>
                  <a:latin typeface="Nunito Bold"/>
                </a:rPr>
                <a:t>SIGSTOP</a:t>
              </a:r>
              <a:r>
                <a:rPr lang="en-US" sz="3140">
                  <a:solidFill>
                    <a:srgbClr val="FFFFFF"/>
                  </a:solidFill>
                  <a:ea typeface="Nunito Bold"/>
                </a:rPr>
                <a:t>을 통해 프로세스 수행 시간 제어</a:t>
              </a:r>
            </a:p>
            <a:p>
              <a:pPr algn="ctr">
                <a:lnSpc>
                  <a:spcPts val="4396"/>
                </a:lnSpc>
                <a:spcBef>
                  <a:spcPct val="0"/>
                </a:spcBef>
              </a:pPr>
              <a:r>
                <a:rPr lang="en-US" sz="3140">
                  <a:solidFill>
                    <a:srgbClr val="FFFFFF"/>
                  </a:solidFill>
                  <a:latin typeface="Nunito Bold"/>
                  <a:ea typeface="Nunito Bold"/>
                </a:rPr>
                <a:t>+ 프로세스 수행 시간 업데이트 </a:t>
              </a:r>
            </a:p>
          </p:txBody>
        </p:sp>
      </p:grpSp>
      <p:sp>
        <p:nvSpPr>
          <p:cNvPr id="45" name="AutoShape 45"/>
          <p:cNvSpPr/>
          <p:nvPr/>
        </p:nvSpPr>
        <p:spPr>
          <a:xfrm flipV="1">
            <a:off x="9966394" y="4519938"/>
            <a:ext cx="2206516" cy="496127"/>
          </a:xfrm>
          <a:prstGeom prst="line">
            <a:avLst/>
          </a:prstGeom>
          <a:ln w="76200" cap="flat">
            <a:solidFill>
              <a:srgbClr val="FF3131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6" name="AutoShape 46"/>
          <p:cNvSpPr/>
          <p:nvPr/>
        </p:nvSpPr>
        <p:spPr>
          <a:xfrm flipV="1">
            <a:off x="10032745" y="4519938"/>
            <a:ext cx="2140165" cy="1737958"/>
          </a:xfrm>
          <a:prstGeom prst="line">
            <a:avLst/>
          </a:prstGeom>
          <a:ln w="76200" cap="flat">
            <a:solidFill>
              <a:srgbClr val="FF3131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567</Words>
  <Application>Microsoft Office PowerPoint</Application>
  <PresentationFormat>사용자 지정</PresentationFormat>
  <Paragraphs>193</Paragraphs>
  <Slides>22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2" baseType="lpstr">
      <vt:lpstr>Nunito</vt:lpstr>
      <vt:lpstr>210 네버랜드 Bold</vt:lpstr>
      <vt:lpstr>Arita Dotum Bold</vt:lpstr>
      <vt:lpstr>Calibri</vt:lpstr>
      <vt:lpstr>Arial</vt:lpstr>
      <vt:lpstr>210 네버랜드 Light</vt:lpstr>
      <vt:lpstr>210 네버랜드</vt:lpstr>
      <vt:lpstr>Nunito Bold</vt:lpstr>
      <vt:lpstr>Nunito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 최종</dc:title>
  <cp:lastModifiedBy>인호 김</cp:lastModifiedBy>
  <cp:revision>7</cp:revision>
  <dcterms:created xsi:type="dcterms:W3CDTF">2006-08-16T00:00:00Z</dcterms:created>
  <dcterms:modified xsi:type="dcterms:W3CDTF">2024-06-09T04:16:56Z</dcterms:modified>
  <dc:identifier>DAGHPbuGJM4</dc:identifier>
</cp:coreProperties>
</file>